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265" r:id="rId2"/>
    <p:sldId id="266" r:id="rId3"/>
    <p:sldId id="282" r:id="rId4"/>
    <p:sldId id="285"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3" r:id="rId21"/>
    <p:sldId id="284"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2" r:id="rId68"/>
    <p:sldId id="33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E0D43E-4420-4E93-9EFC-8752F4F26A6E}">
          <p14:sldIdLst>
            <p14:sldId id="265"/>
            <p14:sldId id="266"/>
            <p14:sldId id="282"/>
            <p14:sldId id="285"/>
            <p14:sldId id="267"/>
            <p14:sldId id="268"/>
            <p14:sldId id="269"/>
            <p14:sldId id="270"/>
            <p14:sldId id="271"/>
            <p14:sldId id="272"/>
            <p14:sldId id="273"/>
            <p14:sldId id="274"/>
            <p14:sldId id="275"/>
            <p14:sldId id="276"/>
            <p14:sldId id="277"/>
            <p14:sldId id="278"/>
            <p14:sldId id="279"/>
            <p14:sldId id="280"/>
            <p14:sldId id="281"/>
            <p14:sldId id="283"/>
            <p14:sldId id="284"/>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Lst>
        </p14:section>
        <p14:section name="Q&amp;A" id="{0D4BA107-5D0C-42E9-B8F4-80F985F047D2}">
          <p14:sldIdLst>
            <p14:sldId id="328"/>
            <p14:sldId id="329"/>
            <p14:sldId id="330"/>
            <p14:sldId id="332"/>
            <p14:sldId id="331"/>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7B142"/>
    <a:srgbClr val="F9F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47" autoAdjust="0"/>
  </p:normalViewPr>
  <p:slideViewPr>
    <p:cSldViewPr snapToGrid="0">
      <p:cViewPr varScale="1">
        <p:scale>
          <a:sx n="99" d="100"/>
          <a:sy n="99" d="100"/>
        </p:scale>
        <p:origin x="948" y="306"/>
      </p:cViewPr>
      <p:guideLst>
        <p:guide pos="3840"/>
        <p:guide orient="horz" pos="2160"/>
      </p:guideLst>
    </p:cSldViewPr>
  </p:slideViewPr>
  <p:notesTextViewPr>
    <p:cViewPr>
      <p:scale>
        <a:sx n="1" d="1"/>
        <a:sy n="1" d="1"/>
      </p:scale>
      <p:origin x="0" y="0"/>
    </p:cViewPr>
  </p:notesTextViewPr>
  <p:sorterViewPr>
    <p:cViewPr>
      <p:scale>
        <a:sx n="100" d="100"/>
        <a:sy n="100" d="100"/>
      </p:scale>
      <p:origin x="0" y="-7764"/>
    </p:cViewPr>
  </p:sorterViewPr>
  <p:notesViewPr>
    <p:cSldViewPr snapToGrid="0">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6/8/2025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6/8/2025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a:t>
            </a:fld>
            <a:endParaRPr lang="en-US"/>
          </a:p>
        </p:txBody>
      </p:sp>
    </p:spTree>
    <p:extLst>
      <p:ext uri="{BB962C8B-B14F-4D97-AF65-F5344CB8AC3E}">
        <p14:creationId xmlns:p14="http://schemas.microsoft.com/office/powerpoint/2010/main" val="1000889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12</a:t>
            </a:fld>
            <a:endParaRPr lang="en-US"/>
          </a:p>
        </p:txBody>
      </p:sp>
    </p:spTree>
    <p:extLst>
      <p:ext uri="{BB962C8B-B14F-4D97-AF65-F5344CB8AC3E}">
        <p14:creationId xmlns:p14="http://schemas.microsoft.com/office/powerpoint/2010/main" val="236931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13</a:t>
            </a:fld>
            <a:endParaRPr lang="en-US"/>
          </a:p>
        </p:txBody>
      </p:sp>
    </p:spTree>
    <p:extLst>
      <p:ext uri="{BB962C8B-B14F-4D97-AF65-F5344CB8AC3E}">
        <p14:creationId xmlns:p14="http://schemas.microsoft.com/office/powerpoint/2010/main" val="1571522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14</a:t>
            </a:fld>
            <a:endParaRPr lang="en-US"/>
          </a:p>
        </p:txBody>
      </p:sp>
    </p:spTree>
    <p:extLst>
      <p:ext uri="{BB962C8B-B14F-4D97-AF65-F5344CB8AC3E}">
        <p14:creationId xmlns:p14="http://schemas.microsoft.com/office/powerpoint/2010/main" val="1580029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15</a:t>
            </a:fld>
            <a:endParaRPr lang="en-US"/>
          </a:p>
        </p:txBody>
      </p:sp>
    </p:spTree>
    <p:extLst>
      <p:ext uri="{BB962C8B-B14F-4D97-AF65-F5344CB8AC3E}">
        <p14:creationId xmlns:p14="http://schemas.microsoft.com/office/powerpoint/2010/main" val="3456079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16</a:t>
            </a:fld>
            <a:endParaRPr lang="en-US"/>
          </a:p>
        </p:txBody>
      </p:sp>
    </p:spTree>
    <p:extLst>
      <p:ext uri="{BB962C8B-B14F-4D97-AF65-F5344CB8AC3E}">
        <p14:creationId xmlns:p14="http://schemas.microsoft.com/office/powerpoint/2010/main" val="123201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17</a:t>
            </a:fld>
            <a:endParaRPr lang="en-US"/>
          </a:p>
        </p:txBody>
      </p:sp>
    </p:spTree>
    <p:extLst>
      <p:ext uri="{BB962C8B-B14F-4D97-AF65-F5344CB8AC3E}">
        <p14:creationId xmlns:p14="http://schemas.microsoft.com/office/powerpoint/2010/main" val="3452717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18</a:t>
            </a:fld>
            <a:endParaRPr lang="en-US"/>
          </a:p>
        </p:txBody>
      </p:sp>
    </p:spTree>
    <p:extLst>
      <p:ext uri="{BB962C8B-B14F-4D97-AF65-F5344CB8AC3E}">
        <p14:creationId xmlns:p14="http://schemas.microsoft.com/office/powerpoint/2010/main" val="2174664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19</a:t>
            </a:fld>
            <a:endParaRPr lang="en-US"/>
          </a:p>
        </p:txBody>
      </p:sp>
    </p:spTree>
    <p:extLst>
      <p:ext uri="{BB962C8B-B14F-4D97-AF65-F5344CB8AC3E}">
        <p14:creationId xmlns:p14="http://schemas.microsoft.com/office/powerpoint/2010/main" val="318031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20</a:t>
            </a:fld>
            <a:endParaRPr lang="en-US"/>
          </a:p>
        </p:txBody>
      </p:sp>
    </p:spTree>
    <p:extLst>
      <p:ext uri="{BB962C8B-B14F-4D97-AF65-F5344CB8AC3E}">
        <p14:creationId xmlns:p14="http://schemas.microsoft.com/office/powerpoint/2010/main" val="2957624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21</a:t>
            </a:fld>
            <a:endParaRPr lang="en-US"/>
          </a:p>
        </p:txBody>
      </p:sp>
    </p:spTree>
    <p:extLst>
      <p:ext uri="{BB962C8B-B14F-4D97-AF65-F5344CB8AC3E}">
        <p14:creationId xmlns:p14="http://schemas.microsoft.com/office/powerpoint/2010/main" val="223841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a:t>
            </a:fld>
            <a:endParaRPr lang="en-US"/>
          </a:p>
        </p:txBody>
      </p:sp>
    </p:spTree>
    <p:extLst>
      <p:ext uri="{BB962C8B-B14F-4D97-AF65-F5344CB8AC3E}">
        <p14:creationId xmlns:p14="http://schemas.microsoft.com/office/powerpoint/2010/main" val="948147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22</a:t>
            </a:fld>
            <a:endParaRPr lang="en-US"/>
          </a:p>
        </p:txBody>
      </p:sp>
    </p:spTree>
    <p:extLst>
      <p:ext uri="{BB962C8B-B14F-4D97-AF65-F5344CB8AC3E}">
        <p14:creationId xmlns:p14="http://schemas.microsoft.com/office/powerpoint/2010/main" val="1564885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23</a:t>
            </a:fld>
            <a:endParaRPr lang="en-US"/>
          </a:p>
        </p:txBody>
      </p:sp>
    </p:spTree>
    <p:extLst>
      <p:ext uri="{BB962C8B-B14F-4D97-AF65-F5344CB8AC3E}">
        <p14:creationId xmlns:p14="http://schemas.microsoft.com/office/powerpoint/2010/main" val="910823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24</a:t>
            </a:fld>
            <a:endParaRPr lang="en-US"/>
          </a:p>
        </p:txBody>
      </p:sp>
    </p:spTree>
    <p:extLst>
      <p:ext uri="{BB962C8B-B14F-4D97-AF65-F5344CB8AC3E}">
        <p14:creationId xmlns:p14="http://schemas.microsoft.com/office/powerpoint/2010/main" val="665957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3159340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26</a:t>
            </a:fld>
            <a:endParaRPr lang="en-US"/>
          </a:p>
        </p:txBody>
      </p:sp>
    </p:spTree>
    <p:extLst>
      <p:ext uri="{BB962C8B-B14F-4D97-AF65-F5344CB8AC3E}">
        <p14:creationId xmlns:p14="http://schemas.microsoft.com/office/powerpoint/2010/main" val="678597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27</a:t>
            </a:fld>
            <a:endParaRPr lang="en-US"/>
          </a:p>
        </p:txBody>
      </p:sp>
    </p:spTree>
    <p:extLst>
      <p:ext uri="{BB962C8B-B14F-4D97-AF65-F5344CB8AC3E}">
        <p14:creationId xmlns:p14="http://schemas.microsoft.com/office/powerpoint/2010/main" val="59885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28</a:t>
            </a:fld>
            <a:endParaRPr lang="en-US"/>
          </a:p>
        </p:txBody>
      </p:sp>
    </p:spTree>
    <p:extLst>
      <p:ext uri="{BB962C8B-B14F-4D97-AF65-F5344CB8AC3E}">
        <p14:creationId xmlns:p14="http://schemas.microsoft.com/office/powerpoint/2010/main" val="1426877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29</a:t>
            </a:fld>
            <a:endParaRPr lang="en-US"/>
          </a:p>
        </p:txBody>
      </p:sp>
    </p:spTree>
    <p:extLst>
      <p:ext uri="{BB962C8B-B14F-4D97-AF65-F5344CB8AC3E}">
        <p14:creationId xmlns:p14="http://schemas.microsoft.com/office/powerpoint/2010/main" val="2430795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30</a:t>
            </a:fld>
            <a:endParaRPr lang="en-US"/>
          </a:p>
        </p:txBody>
      </p:sp>
    </p:spTree>
    <p:extLst>
      <p:ext uri="{BB962C8B-B14F-4D97-AF65-F5344CB8AC3E}">
        <p14:creationId xmlns:p14="http://schemas.microsoft.com/office/powerpoint/2010/main" val="1673384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31</a:t>
            </a:fld>
            <a:endParaRPr lang="en-US"/>
          </a:p>
        </p:txBody>
      </p:sp>
    </p:spTree>
    <p:extLst>
      <p:ext uri="{BB962C8B-B14F-4D97-AF65-F5344CB8AC3E}">
        <p14:creationId xmlns:p14="http://schemas.microsoft.com/office/powerpoint/2010/main" val="414584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a:t>
            </a:fld>
            <a:endParaRPr lang="en-US"/>
          </a:p>
        </p:txBody>
      </p:sp>
    </p:spTree>
    <p:extLst>
      <p:ext uri="{BB962C8B-B14F-4D97-AF65-F5344CB8AC3E}">
        <p14:creationId xmlns:p14="http://schemas.microsoft.com/office/powerpoint/2010/main" val="3563881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32</a:t>
            </a:fld>
            <a:endParaRPr lang="en-US"/>
          </a:p>
        </p:txBody>
      </p:sp>
    </p:spTree>
    <p:extLst>
      <p:ext uri="{BB962C8B-B14F-4D97-AF65-F5344CB8AC3E}">
        <p14:creationId xmlns:p14="http://schemas.microsoft.com/office/powerpoint/2010/main" val="2827066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33</a:t>
            </a:fld>
            <a:endParaRPr lang="en-US"/>
          </a:p>
        </p:txBody>
      </p:sp>
    </p:spTree>
    <p:extLst>
      <p:ext uri="{BB962C8B-B14F-4D97-AF65-F5344CB8AC3E}">
        <p14:creationId xmlns:p14="http://schemas.microsoft.com/office/powerpoint/2010/main" val="1406901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34</a:t>
            </a:fld>
            <a:endParaRPr lang="en-US"/>
          </a:p>
        </p:txBody>
      </p:sp>
    </p:spTree>
    <p:extLst>
      <p:ext uri="{BB962C8B-B14F-4D97-AF65-F5344CB8AC3E}">
        <p14:creationId xmlns:p14="http://schemas.microsoft.com/office/powerpoint/2010/main" val="410997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35</a:t>
            </a:fld>
            <a:endParaRPr lang="en-US"/>
          </a:p>
        </p:txBody>
      </p:sp>
    </p:spTree>
    <p:extLst>
      <p:ext uri="{BB962C8B-B14F-4D97-AF65-F5344CB8AC3E}">
        <p14:creationId xmlns:p14="http://schemas.microsoft.com/office/powerpoint/2010/main" val="3353014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36</a:t>
            </a:fld>
            <a:endParaRPr lang="en-US"/>
          </a:p>
        </p:txBody>
      </p:sp>
    </p:spTree>
    <p:extLst>
      <p:ext uri="{BB962C8B-B14F-4D97-AF65-F5344CB8AC3E}">
        <p14:creationId xmlns:p14="http://schemas.microsoft.com/office/powerpoint/2010/main" val="617609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37</a:t>
            </a:fld>
            <a:endParaRPr lang="en-US"/>
          </a:p>
        </p:txBody>
      </p:sp>
    </p:spTree>
    <p:extLst>
      <p:ext uri="{BB962C8B-B14F-4D97-AF65-F5344CB8AC3E}">
        <p14:creationId xmlns:p14="http://schemas.microsoft.com/office/powerpoint/2010/main" val="855520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38</a:t>
            </a:fld>
            <a:endParaRPr lang="en-US"/>
          </a:p>
        </p:txBody>
      </p:sp>
    </p:spTree>
    <p:extLst>
      <p:ext uri="{BB962C8B-B14F-4D97-AF65-F5344CB8AC3E}">
        <p14:creationId xmlns:p14="http://schemas.microsoft.com/office/powerpoint/2010/main" val="3756445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39</a:t>
            </a:fld>
            <a:endParaRPr lang="en-US"/>
          </a:p>
        </p:txBody>
      </p:sp>
    </p:spTree>
    <p:extLst>
      <p:ext uri="{BB962C8B-B14F-4D97-AF65-F5344CB8AC3E}">
        <p14:creationId xmlns:p14="http://schemas.microsoft.com/office/powerpoint/2010/main" val="32273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40</a:t>
            </a:fld>
            <a:endParaRPr lang="en-US"/>
          </a:p>
        </p:txBody>
      </p:sp>
    </p:spTree>
    <p:extLst>
      <p:ext uri="{BB962C8B-B14F-4D97-AF65-F5344CB8AC3E}">
        <p14:creationId xmlns:p14="http://schemas.microsoft.com/office/powerpoint/2010/main" val="1474062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41</a:t>
            </a:fld>
            <a:endParaRPr lang="en-US"/>
          </a:p>
        </p:txBody>
      </p:sp>
    </p:spTree>
    <p:extLst>
      <p:ext uri="{BB962C8B-B14F-4D97-AF65-F5344CB8AC3E}">
        <p14:creationId xmlns:p14="http://schemas.microsoft.com/office/powerpoint/2010/main" val="2642913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6</a:t>
            </a:fld>
            <a:endParaRPr lang="en-US"/>
          </a:p>
        </p:txBody>
      </p:sp>
    </p:spTree>
    <p:extLst>
      <p:ext uri="{BB962C8B-B14F-4D97-AF65-F5344CB8AC3E}">
        <p14:creationId xmlns:p14="http://schemas.microsoft.com/office/powerpoint/2010/main" val="359921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42</a:t>
            </a:fld>
            <a:endParaRPr lang="en-US"/>
          </a:p>
        </p:txBody>
      </p:sp>
    </p:spTree>
    <p:extLst>
      <p:ext uri="{BB962C8B-B14F-4D97-AF65-F5344CB8AC3E}">
        <p14:creationId xmlns:p14="http://schemas.microsoft.com/office/powerpoint/2010/main" val="3305084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43</a:t>
            </a:fld>
            <a:endParaRPr lang="en-US"/>
          </a:p>
        </p:txBody>
      </p:sp>
    </p:spTree>
    <p:extLst>
      <p:ext uri="{BB962C8B-B14F-4D97-AF65-F5344CB8AC3E}">
        <p14:creationId xmlns:p14="http://schemas.microsoft.com/office/powerpoint/2010/main" val="16602083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44</a:t>
            </a:fld>
            <a:endParaRPr lang="en-US"/>
          </a:p>
        </p:txBody>
      </p:sp>
    </p:spTree>
    <p:extLst>
      <p:ext uri="{BB962C8B-B14F-4D97-AF65-F5344CB8AC3E}">
        <p14:creationId xmlns:p14="http://schemas.microsoft.com/office/powerpoint/2010/main" val="1342428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45</a:t>
            </a:fld>
            <a:endParaRPr lang="en-US"/>
          </a:p>
        </p:txBody>
      </p:sp>
    </p:spTree>
    <p:extLst>
      <p:ext uri="{BB962C8B-B14F-4D97-AF65-F5344CB8AC3E}">
        <p14:creationId xmlns:p14="http://schemas.microsoft.com/office/powerpoint/2010/main" val="2431164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46</a:t>
            </a:fld>
            <a:endParaRPr lang="en-US"/>
          </a:p>
        </p:txBody>
      </p:sp>
    </p:spTree>
    <p:extLst>
      <p:ext uri="{BB962C8B-B14F-4D97-AF65-F5344CB8AC3E}">
        <p14:creationId xmlns:p14="http://schemas.microsoft.com/office/powerpoint/2010/main" val="912864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47</a:t>
            </a:fld>
            <a:endParaRPr lang="en-US"/>
          </a:p>
        </p:txBody>
      </p:sp>
    </p:spTree>
    <p:extLst>
      <p:ext uri="{BB962C8B-B14F-4D97-AF65-F5344CB8AC3E}">
        <p14:creationId xmlns:p14="http://schemas.microsoft.com/office/powerpoint/2010/main" val="13466818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48</a:t>
            </a:fld>
            <a:endParaRPr lang="en-US"/>
          </a:p>
        </p:txBody>
      </p:sp>
    </p:spTree>
    <p:extLst>
      <p:ext uri="{BB962C8B-B14F-4D97-AF65-F5344CB8AC3E}">
        <p14:creationId xmlns:p14="http://schemas.microsoft.com/office/powerpoint/2010/main" val="3173594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49</a:t>
            </a:fld>
            <a:endParaRPr lang="en-US"/>
          </a:p>
        </p:txBody>
      </p:sp>
    </p:spTree>
    <p:extLst>
      <p:ext uri="{BB962C8B-B14F-4D97-AF65-F5344CB8AC3E}">
        <p14:creationId xmlns:p14="http://schemas.microsoft.com/office/powerpoint/2010/main" val="1667321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50</a:t>
            </a:fld>
            <a:endParaRPr lang="en-US"/>
          </a:p>
        </p:txBody>
      </p:sp>
    </p:spTree>
    <p:extLst>
      <p:ext uri="{BB962C8B-B14F-4D97-AF65-F5344CB8AC3E}">
        <p14:creationId xmlns:p14="http://schemas.microsoft.com/office/powerpoint/2010/main" val="2018173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51</a:t>
            </a:fld>
            <a:endParaRPr lang="en-US"/>
          </a:p>
        </p:txBody>
      </p:sp>
    </p:spTree>
    <p:extLst>
      <p:ext uri="{BB962C8B-B14F-4D97-AF65-F5344CB8AC3E}">
        <p14:creationId xmlns:p14="http://schemas.microsoft.com/office/powerpoint/2010/main" val="1214154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7</a:t>
            </a:fld>
            <a:endParaRPr lang="en-US"/>
          </a:p>
        </p:txBody>
      </p:sp>
    </p:spTree>
    <p:extLst>
      <p:ext uri="{BB962C8B-B14F-4D97-AF65-F5344CB8AC3E}">
        <p14:creationId xmlns:p14="http://schemas.microsoft.com/office/powerpoint/2010/main" val="907155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52</a:t>
            </a:fld>
            <a:endParaRPr lang="en-US"/>
          </a:p>
        </p:txBody>
      </p:sp>
    </p:spTree>
    <p:extLst>
      <p:ext uri="{BB962C8B-B14F-4D97-AF65-F5344CB8AC3E}">
        <p14:creationId xmlns:p14="http://schemas.microsoft.com/office/powerpoint/2010/main" val="12198357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53</a:t>
            </a:fld>
            <a:endParaRPr lang="en-US"/>
          </a:p>
        </p:txBody>
      </p:sp>
    </p:spTree>
    <p:extLst>
      <p:ext uri="{BB962C8B-B14F-4D97-AF65-F5344CB8AC3E}">
        <p14:creationId xmlns:p14="http://schemas.microsoft.com/office/powerpoint/2010/main" val="2746841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54</a:t>
            </a:fld>
            <a:endParaRPr lang="en-US"/>
          </a:p>
        </p:txBody>
      </p:sp>
    </p:spTree>
    <p:extLst>
      <p:ext uri="{BB962C8B-B14F-4D97-AF65-F5344CB8AC3E}">
        <p14:creationId xmlns:p14="http://schemas.microsoft.com/office/powerpoint/2010/main" val="2274910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55</a:t>
            </a:fld>
            <a:endParaRPr lang="en-US"/>
          </a:p>
        </p:txBody>
      </p:sp>
    </p:spTree>
    <p:extLst>
      <p:ext uri="{BB962C8B-B14F-4D97-AF65-F5344CB8AC3E}">
        <p14:creationId xmlns:p14="http://schemas.microsoft.com/office/powerpoint/2010/main" val="25853972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56</a:t>
            </a:fld>
            <a:endParaRPr lang="en-US"/>
          </a:p>
        </p:txBody>
      </p:sp>
    </p:spTree>
    <p:extLst>
      <p:ext uri="{BB962C8B-B14F-4D97-AF65-F5344CB8AC3E}">
        <p14:creationId xmlns:p14="http://schemas.microsoft.com/office/powerpoint/2010/main" val="3839665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57</a:t>
            </a:fld>
            <a:endParaRPr lang="en-US"/>
          </a:p>
        </p:txBody>
      </p:sp>
    </p:spTree>
    <p:extLst>
      <p:ext uri="{BB962C8B-B14F-4D97-AF65-F5344CB8AC3E}">
        <p14:creationId xmlns:p14="http://schemas.microsoft.com/office/powerpoint/2010/main" val="62434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58</a:t>
            </a:fld>
            <a:endParaRPr lang="en-US"/>
          </a:p>
        </p:txBody>
      </p:sp>
    </p:spTree>
    <p:extLst>
      <p:ext uri="{BB962C8B-B14F-4D97-AF65-F5344CB8AC3E}">
        <p14:creationId xmlns:p14="http://schemas.microsoft.com/office/powerpoint/2010/main" val="30657557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59</a:t>
            </a:fld>
            <a:endParaRPr lang="en-US"/>
          </a:p>
        </p:txBody>
      </p:sp>
    </p:spTree>
    <p:extLst>
      <p:ext uri="{BB962C8B-B14F-4D97-AF65-F5344CB8AC3E}">
        <p14:creationId xmlns:p14="http://schemas.microsoft.com/office/powerpoint/2010/main" val="953439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60</a:t>
            </a:fld>
            <a:endParaRPr lang="en-US"/>
          </a:p>
        </p:txBody>
      </p:sp>
    </p:spTree>
    <p:extLst>
      <p:ext uri="{BB962C8B-B14F-4D97-AF65-F5344CB8AC3E}">
        <p14:creationId xmlns:p14="http://schemas.microsoft.com/office/powerpoint/2010/main" val="3704716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61</a:t>
            </a:fld>
            <a:endParaRPr lang="en-US"/>
          </a:p>
        </p:txBody>
      </p:sp>
    </p:spTree>
    <p:extLst>
      <p:ext uri="{BB962C8B-B14F-4D97-AF65-F5344CB8AC3E}">
        <p14:creationId xmlns:p14="http://schemas.microsoft.com/office/powerpoint/2010/main" val="357455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8</a:t>
            </a:fld>
            <a:endParaRPr lang="en-US"/>
          </a:p>
        </p:txBody>
      </p:sp>
    </p:spTree>
    <p:extLst>
      <p:ext uri="{BB962C8B-B14F-4D97-AF65-F5344CB8AC3E}">
        <p14:creationId xmlns:p14="http://schemas.microsoft.com/office/powerpoint/2010/main" val="2116102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62</a:t>
            </a:fld>
            <a:endParaRPr lang="en-US"/>
          </a:p>
        </p:txBody>
      </p:sp>
    </p:spTree>
    <p:extLst>
      <p:ext uri="{BB962C8B-B14F-4D97-AF65-F5344CB8AC3E}">
        <p14:creationId xmlns:p14="http://schemas.microsoft.com/office/powerpoint/2010/main" val="13050036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63</a:t>
            </a:fld>
            <a:endParaRPr lang="en-US"/>
          </a:p>
        </p:txBody>
      </p:sp>
    </p:spTree>
    <p:extLst>
      <p:ext uri="{BB962C8B-B14F-4D97-AF65-F5344CB8AC3E}">
        <p14:creationId xmlns:p14="http://schemas.microsoft.com/office/powerpoint/2010/main" val="31712477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9AF31-3606-964B-44EB-E91A50DB7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502F16-0A9B-6B9A-2872-BF2DCD0A9E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956B01-BEAE-2255-B3D5-C455E3E8AB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8152D7-A443-2B93-A209-F03D0B539617}"/>
              </a:ext>
            </a:extLst>
          </p:cNvPr>
          <p:cNvSpPr>
            <a:spLocks noGrp="1"/>
          </p:cNvSpPr>
          <p:nvPr>
            <p:ph type="sldNum" sz="quarter" idx="5"/>
          </p:nvPr>
        </p:nvSpPr>
        <p:spPr/>
        <p:txBody>
          <a:bodyPr/>
          <a:lstStyle/>
          <a:p>
            <a:fld id="{7FB667E1-E601-4AAF-B95C-B25720D70A60}" type="slidenum">
              <a:rPr lang="en-US" smtClean="0"/>
              <a:t>64</a:t>
            </a:fld>
            <a:endParaRPr lang="en-US"/>
          </a:p>
        </p:txBody>
      </p:sp>
    </p:spTree>
    <p:extLst>
      <p:ext uri="{BB962C8B-B14F-4D97-AF65-F5344CB8AC3E}">
        <p14:creationId xmlns:p14="http://schemas.microsoft.com/office/powerpoint/2010/main" val="35250295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C41AD-B43D-CCE8-DC9A-05D58A0EF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C63D5-C861-43D6-C6AE-4356E9A870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F4DAE-2AF6-789E-70DB-3A0AC8B400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57960B-A036-47EC-200D-AFA9D86A7212}"/>
              </a:ext>
            </a:extLst>
          </p:cNvPr>
          <p:cNvSpPr>
            <a:spLocks noGrp="1"/>
          </p:cNvSpPr>
          <p:nvPr>
            <p:ph type="sldNum" sz="quarter" idx="5"/>
          </p:nvPr>
        </p:nvSpPr>
        <p:spPr/>
        <p:txBody>
          <a:bodyPr/>
          <a:lstStyle/>
          <a:p>
            <a:fld id="{7FB667E1-E601-4AAF-B95C-B25720D70A60}" type="slidenum">
              <a:rPr lang="en-US" smtClean="0"/>
              <a:t>66</a:t>
            </a:fld>
            <a:endParaRPr lang="en-US"/>
          </a:p>
        </p:txBody>
      </p:sp>
    </p:spTree>
    <p:extLst>
      <p:ext uri="{BB962C8B-B14F-4D97-AF65-F5344CB8AC3E}">
        <p14:creationId xmlns:p14="http://schemas.microsoft.com/office/powerpoint/2010/main" val="7807661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D8CD6-122A-86E3-D232-AC1E1878A7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A1F1D-AC3A-7BED-1110-C181F03A9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C10C6-91B6-4765-B6C8-DBF638BE2BFA}"/>
              </a:ext>
            </a:extLst>
          </p:cNvPr>
          <p:cNvSpPr>
            <a:spLocks noGrp="1"/>
          </p:cNvSpPr>
          <p:nvPr>
            <p:ph type="body" idx="1"/>
          </p:nvPr>
        </p:nvSpPr>
        <p:spPr/>
        <p:txBody>
          <a:bodyPr/>
          <a:lstStyle/>
          <a:p>
            <a:r>
              <a:rPr lang="en-US" b="0" i="0" dirty="0">
                <a:solidFill>
                  <a:srgbClr val="2A2B3F"/>
                </a:solidFill>
                <a:effectLst/>
                <a:latin typeface="Udemy Sans"/>
              </a:rPr>
              <a:t>Another question: Towards the end of the course, you have the Working models with Application Component, Actor, Business Processes, Application Service and Location. Can you show how we can load data from .csv if there are say, 20 objects of each of the different elements, except Actor that'd have say 5. I'd like to understand how to create the load elements.csv and relations.csv files.</a:t>
            </a:r>
            <a:endParaRPr lang="en-US" dirty="0"/>
          </a:p>
        </p:txBody>
      </p:sp>
      <p:sp>
        <p:nvSpPr>
          <p:cNvPr id="4" name="Slide Number Placeholder 3">
            <a:extLst>
              <a:ext uri="{FF2B5EF4-FFF2-40B4-BE49-F238E27FC236}">
                <a16:creationId xmlns:a16="http://schemas.microsoft.com/office/drawing/2014/main" id="{D67BA304-3B22-97A5-7635-296972DF67C3}"/>
              </a:ext>
            </a:extLst>
          </p:cNvPr>
          <p:cNvSpPr>
            <a:spLocks noGrp="1"/>
          </p:cNvSpPr>
          <p:nvPr>
            <p:ph type="sldNum" sz="quarter" idx="5"/>
          </p:nvPr>
        </p:nvSpPr>
        <p:spPr/>
        <p:txBody>
          <a:bodyPr/>
          <a:lstStyle/>
          <a:p>
            <a:fld id="{7FB667E1-E601-4AAF-B95C-B25720D70A60}" type="slidenum">
              <a:rPr lang="en-US" smtClean="0"/>
              <a:t>67</a:t>
            </a:fld>
            <a:endParaRPr lang="en-US"/>
          </a:p>
        </p:txBody>
      </p:sp>
    </p:spTree>
    <p:extLst>
      <p:ext uri="{BB962C8B-B14F-4D97-AF65-F5344CB8AC3E}">
        <p14:creationId xmlns:p14="http://schemas.microsoft.com/office/powerpoint/2010/main" val="20038444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66BD4-5AD5-A3AC-8457-235481B7A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1BF16-7813-1383-2584-82B472D941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FB438-9D43-2958-65F7-645AEFA4A9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82F3DB-8404-285C-B65E-079353B8A4AD}"/>
              </a:ext>
            </a:extLst>
          </p:cNvPr>
          <p:cNvSpPr>
            <a:spLocks noGrp="1"/>
          </p:cNvSpPr>
          <p:nvPr>
            <p:ph type="sldNum" sz="quarter" idx="5"/>
          </p:nvPr>
        </p:nvSpPr>
        <p:spPr/>
        <p:txBody>
          <a:bodyPr/>
          <a:lstStyle/>
          <a:p>
            <a:fld id="{7FB667E1-E601-4AAF-B95C-B25720D70A60}" type="slidenum">
              <a:rPr lang="en-US" smtClean="0"/>
              <a:t>68</a:t>
            </a:fld>
            <a:endParaRPr lang="en-US"/>
          </a:p>
        </p:txBody>
      </p:sp>
    </p:spTree>
    <p:extLst>
      <p:ext uri="{BB962C8B-B14F-4D97-AF65-F5344CB8AC3E}">
        <p14:creationId xmlns:p14="http://schemas.microsoft.com/office/powerpoint/2010/main" val="3760809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9</a:t>
            </a:fld>
            <a:endParaRPr lang="en-US"/>
          </a:p>
        </p:txBody>
      </p:sp>
    </p:spTree>
    <p:extLst>
      <p:ext uri="{BB962C8B-B14F-4D97-AF65-F5344CB8AC3E}">
        <p14:creationId xmlns:p14="http://schemas.microsoft.com/office/powerpoint/2010/main" val="3236744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10</a:t>
            </a:fld>
            <a:endParaRPr lang="en-US"/>
          </a:p>
        </p:txBody>
      </p:sp>
    </p:spTree>
    <p:extLst>
      <p:ext uri="{BB962C8B-B14F-4D97-AF65-F5344CB8AC3E}">
        <p14:creationId xmlns:p14="http://schemas.microsoft.com/office/powerpoint/2010/main" val="3397272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11</a:t>
            </a:fld>
            <a:endParaRPr lang="en-US"/>
          </a:p>
        </p:txBody>
      </p:sp>
    </p:spTree>
    <p:extLst>
      <p:ext uri="{BB962C8B-B14F-4D97-AF65-F5344CB8AC3E}">
        <p14:creationId xmlns:p14="http://schemas.microsoft.com/office/powerpoint/2010/main" val="2874769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Sun rising over grassy hi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 y="0"/>
            <a:ext cx="12188699" cy="4799300"/>
          </a:xfrm>
          <a:prstGeom prst="rect">
            <a:avLst/>
          </a:prstGeom>
        </p:spPr>
      </p:pic>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3999" y="4800600"/>
            <a:ext cx="9144002" cy="1143000"/>
          </a:xfrm>
        </p:spPr>
        <p:txBody>
          <a:bodyPr anchor="b">
            <a:normAutofit/>
          </a:bodyPr>
          <a:lstStyle>
            <a:lvl1pPr algn="ctr">
              <a:defRPr sz="48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Alternate Content with Caption">
    <p:spTree>
      <p:nvGrpSpPr>
        <p:cNvPr id="1" name=""/>
        <p:cNvGrpSpPr/>
        <p:nvPr/>
      </p:nvGrpSpPr>
      <p:grpSpPr>
        <a:xfrm>
          <a:off x="0" y="0"/>
          <a:ext cx="0" cy="0"/>
          <a:chOff x="0" y="0"/>
          <a:chExt cx="0" cy="0"/>
        </a:xfrm>
      </p:grpSpPr>
      <p:sp>
        <p:nvSpPr>
          <p:cNvPr id="8" name="Rectangle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60412" y="2362200"/>
            <a:ext cx="3200400" cy="1990725"/>
          </a:xfrm>
        </p:spPr>
        <p:txBody>
          <a:bodyPr anchor="b">
            <a:normAutofit/>
          </a:bodyPr>
          <a:lstStyle>
            <a:lvl1pPr>
              <a:defRPr sz="34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5362892" y="685800"/>
            <a:ext cx="637032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6/8/2025</a:t>
            </a:fld>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3769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923214" y="2362200"/>
            <a:ext cx="3200400" cy="1993392"/>
          </a:xfrm>
        </p:spPr>
        <p:txBody>
          <a:bodyPr anchor="b">
            <a:normAutofit/>
          </a:bodyPr>
          <a:lstStyle>
            <a:lvl1pPr>
              <a:defRPr sz="3400" b="0">
                <a:solidFill>
                  <a:schemeClr val="bg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0"/>
            <a:ext cx="7315200" cy="6858000"/>
          </a:xfrm>
          <a:solidFill>
            <a:schemeClr val="bg2">
              <a:lumMod val="90000"/>
            </a:schemeClr>
          </a:solidFill>
        </p:spPr>
        <p:txBody>
          <a:bodyPr/>
          <a:lstStyle>
            <a:lvl1pPr marL="0" indent="0" algn="ctr">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4" y="4355592"/>
            <a:ext cx="3200400" cy="1644614"/>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p>
            <a:fld id="{9E583DDF-CA54-461A-A486-592D2374C532}" type="datetimeFigureOut">
              <a:rPr lang="en-US"/>
              <a:t>6/8/2025</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9E583DDF-CA54-461A-A486-592D2374C532}" type="datetimeFigureOut">
              <a:rPr lang="en-US"/>
              <a:t>6/8/2025</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9E583DDF-CA54-461A-A486-592D2374C532}" type="datetimeFigureOut">
              <a:rPr lang="en-US"/>
              <a:t>6/8/2025</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9E583DDF-CA54-461A-A486-592D2374C532}" type="datetimeFigureOut">
              <a:rPr lang="en-US"/>
              <a:t>6/8/2025</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7" name="Rectangle 1"/>
          <p:cNvSpPr/>
          <p:nvPr/>
        </p:nvSpPr>
        <p:spPr bwMode="ltGray">
          <a:xfrm>
            <a:off x="0" y="0"/>
            <a:ext cx="12188826" cy="4572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2"/>
          <p:cNvSpPr/>
          <p:nvPr/>
        </p:nvSpPr>
        <p:spPr bwMode="white">
          <a:xfrm>
            <a:off x="-1" y="4114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4000" y="1143000"/>
            <a:ext cx="9144000" cy="2667000"/>
          </a:xfrm>
        </p:spPr>
        <p:txBody>
          <a:bodyPr anchor="b">
            <a:normAutofit/>
          </a:bodyPr>
          <a:lstStyle>
            <a:lvl1pPr algn="ctr">
              <a:defRPr sz="5200" b="0"/>
            </a:lvl1pPr>
          </a:lstStyle>
          <a:p>
            <a:r>
              <a:rPr lang="en-US"/>
              <a:t>Click to edit Master title style</a:t>
            </a:r>
            <a:endParaRPr/>
          </a:p>
        </p:txBody>
      </p:sp>
      <p:sp>
        <p:nvSpPr>
          <p:cNvPr id="3" name="Text Placeholder 2"/>
          <p:cNvSpPr>
            <a:spLocks noGrp="1"/>
          </p:cNvSpPr>
          <p:nvPr>
            <p:ph type="body" idx="1"/>
          </p:nvPr>
        </p:nvSpPr>
        <p:spPr>
          <a:xfrm>
            <a:off x="1524000" y="3810000"/>
            <a:ext cx="9144000" cy="1143000"/>
          </a:xfrm>
        </p:spPr>
        <p:txBody>
          <a:bodyPr anchor="t">
            <a:normAutofit/>
          </a:bodyPr>
          <a:lstStyle>
            <a:lvl1pPr marL="0" indent="0" algn="ctr">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9E583DDF-CA54-461A-A486-592D2374C532}" type="datetimeFigureOut">
              <a:rPr lang="en-US"/>
              <a:t>6/8/2025</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3"/>
          <p:cNvSpPr>
            <a:spLocks noGrp="1"/>
          </p:cNvSpPr>
          <p:nvPr>
            <p:ph type="ftr" sz="quarter" idx="11"/>
          </p:nvPr>
        </p:nvSpPr>
        <p:spPr/>
        <p:txBody>
          <a:bodyPr/>
          <a:lstStyle>
            <a:lvl1pPr>
              <a:defRPr>
                <a:solidFill>
                  <a:schemeClr val="tx2"/>
                </a:solidFill>
              </a:defRPr>
            </a:lvl1pPr>
          </a:lstStyle>
          <a:p>
            <a:endParaRPr/>
          </a:p>
        </p:txBody>
      </p:sp>
      <p:sp>
        <p:nvSpPr>
          <p:cNvPr id="4" name="Date Placeholder 4"/>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6/8/2025</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80432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p>
            <a:fld id="{9DD7D43D-6574-4C7B-808D-C6C12215A4D4}" type="datetimeFigureOut">
              <a:rPr lang="en-US"/>
              <a:t>6/8/2025</a:t>
            </a:fld>
            <a:endParaRPr/>
          </a:p>
        </p:txBody>
      </p:sp>
      <p:sp>
        <p:nvSpPr>
          <p:cNvPr id="7" name="Slide Number Placeholder 6"/>
          <p:cNvSpPr>
            <a:spLocks noGrp="1"/>
          </p:cNvSpPr>
          <p:nvPr>
            <p:ph type="sldNum" sz="quarter" idx="12"/>
          </p:nvPr>
        </p:nvSpPr>
        <p:spPr/>
        <p:txBody>
          <a:bodyPr/>
          <a:lstStyle/>
          <a:p>
            <a:fld id="{A0ECE5F2-81AA-4605-B028-6FBA391056AF}" type="slidenum">
              <a:rPr/>
              <a:t>‹#›</a:t>
            </a:fld>
            <a:endParaRPr/>
          </a:p>
        </p:txBody>
      </p:sp>
    </p:spTree>
    <p:extLst>
      <p:ext uri="{BB962C8B-B14F-4D97-AF65-F5344CB8AC3E}">
        <p14:creationId xmlns:p14="http://schemas.microsoft.com/office/powerpoint/2010/main" val="311707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6"/>
          <p:cNvSpPr>
            <a:spLocks noGrp="1"/>
          </p:cNvSpPr>
          <p:nvPr>
            <p:ph type="ftr" sz="quarter" idx="11"/>
          </p:nvPr>
        </p:nvSpPr>
        <p:spPr/>
        <p:txBody>
          <a:bodyPr/>
          <a:lstStyle/>
          <a:p>
            <a:endParaRPr/>
          </a:p>
        </p:txBody>
      </p:sp>
      <p:sp>
        <p:nvSpPr>
          <p:cNvPr id="7" name="Date Placeholder 7"/>
          <p:cNvSpPr>
            <a:spLocks noGrp="1"/>
          </p:cNvSpPr>
          <p:nvPr>
            <p:ph type="dt" sz="half" idx="10"/>
          </p:nvPr>
        </p:nvSpPr>
        <p:spPr/>
        <p:txBody>
          <a:bodyPr/>
          <a:lstStyle/>
          <a:p>
            <a:fld id="{9E583DDF-CA54-461A-A486-592D2374C532}" type="datetimeFigureOut">
              <a:rPr lang="en-US"/>
              <a:t>6/8/2025</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2"/>
          <p:cNvSpPr>
            <a:spLocks noGrp="1"/>
          </p:cNvSpPr>
          <p:nvPr>
            <p:ph type="ftr" sz="quarter" idx="11"/>
          </p:nvPr>
        </p:nvSpPr>
        <p:spPr/>
        <p:txBody>
          <a:bodyPr/>
          <a:lstStyle/>
          <a:p>
            <a:endParaRPr/>
          </a:p>
        </p:txBody>
      </p:sp>
      <p:sp>
        <p:nvSpPr>
          <p:cNvPr id="3" name="Date Placeholder 3"/>
          <p:cNvSpPr>
            <a:spLocks noGrp="1"/>
          </p:cNvSpPr>
          <p:nvPr>
            <p:ph type="dt" sz="half" idx="10"/>
          </p:nvPr>
        </p:nvSpPr>
        <p:spPr/>
        <p:txBody>
          <a:bodyPr/>
          <a:lstStyle/>
          <a:p>
            <a:fld id="{9E583DDF-CA54-461A-A486-592D2374C532}" type="datetimeFigureOut">
              <a:rPr lang="en-US"/>
              <a:t>6/8/2025</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lvl1pPr>
              <a:defRPr>
                <a:solidFill>
                  <a:schemeClr val="tx2"/>
                </a:solidFill>
              </a:defRPr>
            </a:lvl1pPr>
          </a:lstStyle>
          <a:p>
            <a:endParaRPr/>
          </a:p>
        </p:txBody>
      </p:sp>
      <p:sp>
        <p:nvSpPr>
          <p:cNvPr id="2" name="Date Placeholder 2"/>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6/8/2025</a:t>
            </a:fld>
            <a:endParaRPr/>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0412" y="2362200"/>
            <a:ext cx="3200400" cy="1990725"/>
          </a:xfrm>
        </p:spPr>
        <p:txBody>
          <a:bodyPr anchor="b">
            <a:normAutofit/>
          </a:bodyPr>
          <a:lstStyle>
            <a:lvl1pPr>
              <a:defRPr sz="3400" b="0"/>
            </a:lvl1pPr>
          </a:lstStyle>
          <a:p>
            <a:r>
              <a:rPr lang="en-US"/>
              <a:t>Click to edit Master title style</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494212" y="685800"/>
            <a:ext cx="7239001"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p>
            <a:fld id="{9E583DDF-CA54-461A-A486-592D2374C532}" type="datetimeFigureOut">
              <a:rPr lang="en-US"/>
              <a:t>6/8/2025</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Rectangle 3"/>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5" name="Footer Placeholder 4"/>
          <p:cNvSpPr>
            <a:spLocks noGrp="1"/>
          </p:cNvSpPr>
          <p:nvPr>
            <p:ph type="ftr" sz="quarter" idx="3"/>
          </p:nvPr>
        </p:nvSpPr>
        <p:spPr>
          <a:xfrm>
            <a:off x="1341120" y="6614494"/>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8" name="Rectangle 5"/>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Date Placeholder 6"/>
          <p:cNvSpPr>
            <a:spLocks noGrp="1"/>
          </p:cNvSpPr>
          <p:nvPr>
            <p:ph type="dt" sz="half" idx="2"/>
          </p:nvPr>
        </p:nvSpPr>
        <p:spPr>
          <a:xfrm>
            <a:off x="8875776" y="6614494"/>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6/8/2025</a:t>
            </a:fld>
            <a:endParaRPr lang="en-US"/>
          </a:p>
        </p:txBody>
      </p:sp>
      <p:sp>
        <p:nvSpPr>
          <p:cNvPr id="6" name="Slide Number Placeholder 7"/>
          <p:cNvSpPr>
            <a:spLocks noGrp="1"/>
          </p:cNvSpPr>
          <p:nvPr>
            <p:ph type="sldNum" sz="quarter" idx="4"/>
          </p:nvPr>
        </p:nvSpPr>
        <p:spPr>
          <a:xfrm>
            <a:off x="10210800" y="6614494"/>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1" r:id="rId5"/>
    <p:sldLayoutId id="2147483653" r:id="rId6"/>
    <p:sldLayoutId id="2147483654" r:id="rId7"/>
    <p:sldLayoutId id="2147483655" r:id="rId8"/>
    <p:sldLayoutId id="2147483656" r:id="rId9"/>
    <p:sldLayoutId id="2147483663"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100000"/>
        <a:buFont typeface="Arial" pitchFamily="34" charset="0"/>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100000"/>
        <a:buFont typeface="Arial" pitchFamily="34" charset="0"/>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100000"/>
        <a:buFont typeface="Arial" pitchFamily="34" charset="0"/>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100000"/>
        <a:buFont typeface="Arial" pitchFamily="34" charset="0"/>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100000"/>
        <a:buFont typeface="Arial" pitchFamily="34" charset="0"/>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100000"/>
        <a:buFont typeface="Arial" pitchFamily="34" charset="0"/>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ArchiMate Cookbook in Action</a:t>
            </a:r>
          </a:p>
        </p:txBody>
      </p:sp>
      <p:sp>
        <p:nvSpPr>
          <p:cNvPr id="4" name="Subtitle 2"/>
          <p:cNvSpPr>
            <a:spLocks noGrp="1"/>
          </p:cNvSpPr>
          <p:nvPr>
            <p:ph type="subTitle" idx="1"/>
          </p:nvPr>
        </p:nvSpPr>
        <p:spPr/>
        <p:txBody>
          <a:bodyPr/>
          <a:lstStyle/>
          <a:p>
            <a:r>
              <a:rPr lang="en-US" dirty="0"/>
              <a:t>Author: Eero Hosiaisluoma	Instructor: Zhao Xiaoqi</a:t>
            </a:r>
          </a:p>
        </p:txBody>
      </p:sp>
      <p:pic>
        <p:nvPicPr>
          <p:cNvPr id="3" name="Picture 2">
            <a:extLst>
              <a:ext uri="{FF2B5EF4-FFF2-40B4-BE49-F238E27FC236}">
                <a16:creationId xmlns:a16="http://schemas.microsoft.com/office/drawing/2014/main" id="{0B3DE6A5-40F8-ADB4-A273-642C978995F2}"/>
              </a:ext>
            </a:extLst>
          </p:cNvPr>
          <p:cNvPicPr>
            <a:picLocks noChangeAspect="1"/>
          </p:cNvPicPr>
          <p:nvPr/>
        </p:nvPicPr>
        <p:blipFill>
          <a:blip r:embed="rId2">
            <a:alphaModFix amt="70000"/>
          </a:blip>
          <a:stretch>
            <a:fillRect/>
          </a:stretch>
        </p:blipFill>
        <p:spPr>
          <a:xfrm>
            <a:off x="2062162" y="447675"/>
            <a:ext cx="3773276" cy="3848100"/>
          </a:xfrm>
          <a:prstGeom prst="rect">
            <a:avLst/>
          </a:prstGeom>
          <a:ln>
            <a:noFill/>
          </a:ln>
          <a:effectLst>
            <a:softEdge rad="112500"/>
          </a:effectLst>
        </p:spPr>
      </p:pic>
      <p:pic>
        <p:nvPicPr>
          <p:cNvPr id="5" name="Picture 4">
            <a:extLst>
              <a:ext uri="{FF2B5EF4-FFF2-40B4-BE49-F238E27FC236}">
                <a16:creationId xmlns:a16="http://schemas.microsoft.com/office/drawing/2014/main" id="{888FE864-EA2C-69CF-10E7-012849F9959E}"/>
              </a:ext>
            </a:extLst>
          </p:cNvPr>
          <p:cNvPicPr>
            <a:picLocks noChangeAspect="1"/>
          </p:cNvPicPr>
          <p:nvPr/>
        </p:nvPicPr>
        <p:blipFill>
          <a:blip r:embed="rId3">
            <a:alphaModFix amt="75000"/>
          </a:blip>
          <a:stretch>
            <a:fillRect/>
          </a:stretch>
        </p:blipFill>
        <p:spPr>
          <a:xfrm>
            <a:off x="5915025" y="291326"/>
            <a:ext cx="4874078" cy="41607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D49245E-E835-D58C-7561-534291308D25}"/>
              </a:ext>
            </a:extLst>
          </p:cNvPr>
          <p:cNvPicPr>
            <a:picLocks noChangeAspect="1"/>
          </p:cNvPicPr>
          <p:nvPr/>
        </p:nvPicPr>
        <p:blipFill>
          <a:blip r:embed="rId4"/>
          <a:stretch>
            <a:fillRect/>
          </a:stretch>
        </p:blipFill>
        <p:spPr>
          <a:xfrm>
            <a:off x="6557149" y="1552575"/>
            <a:ext cx="3658994" cy="2000250"/>
          </a:xfrm>
          <a:prstGeom prst="rect">
            <a:avLst/>
          </a:prstGeom>
          <a:ln>
            <a:noFill/>
          </a:ln>
          <a:effectLst>
            <a:softEdge rad="112500"/>
          </a:effectLst>
        </p:spPr>
      </p:pic>
    </p:spTree>
    <p:extLst>
      <p:ext uri="{BB962C8B-B14F-4D97-AF65-F5344CB8AC3E}">
        <p14:creationId xmlns:p14="http://schemas.microsoft.com/office/powerpoint/2010/main" val="279880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p:txBody>
          <a:bodyP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p:txBody>
          <a:bodyPr anchor="ctr">
            <a:normAutofit fontScale="70000" lnSpcReduction="20000"/>
          </a:bodyPr>
          <a:lstStyle/>
          <a:p>
            <a:r>
              <a:rPr lang="en-US" sz="4800" dirty="0"/>
              <a:t>2.2 Business Model View – 2.2.2 SWOT Figure 06</a:t>
            </a:r>
          </a:p>
        </p:txBody>
      </p:sp>
      <p:sp>
        <p:nvSpPr>
          <p:cNvPr id="4" name="TextBox 3">
            <a:extLst>
              <a:ext uri="{FF2B5EF4-FFF2-40B4-BE49-F238E27FC236}">
                <a16:creationId xmlns:a16="http://schemas.microsoft.com/office/drawing/2014/main" id="{07551787-77E4-31DD-E24F-72D1EFF1F533}"/>
              </a:ext>
            </a:extLst>
          </p:cNvPr>
          <p:cNvSpPr txBox="1"/>
          <p:nvPr/>
        </p:nvSpPr>
        <p:spPr>
          <a:xfrm>
            <a:off x="9526" y="19050"/>
            <a:ext cx="1686679" cy="1107996"/>
          </a:xfrm>
          <a:prstGeom prst="rect">
            <a:avLst/>
          </a:prstGeom>
          <a:noFill/>
        </p:spPr>
        <p:txBody>
          <a:bodyPr wrap="none" rtlCol="0">
            <a:spAutoFit/>
          </a:bodyPr>
          <a:lstStyle/>
          <a:p>
            <a:pPr algn="ctr"/>
            <a:r>
              <a:rPr lang="en-US" sz="6600" dirty="0">
                <a:latin typeface="Algerian" panose="04020705040A02060702" pitchFamily="82" charset="0"/>
              </a:rPr>
              <a:t>006</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FB74696B-0295-065A-6BDA-47D77C6C5899}"/>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811631" y="63131"/>
            <a:ext cx="9856493" cy="4614614"/>
          </a:xfrm>
          <a:prstGeom prst="rect">
            <a:avLst/>
          </a:prstGeom>
        </p:spPr>
      </p:pic>
      <p:pic>
        <p:nvPicPr>
          <p:cNvPr id="11" name="Picture 10">
            <a:extLst>
              <a:ext uri="{FF2B5EF4-FFF2-40B4-BE49-F238E27FC236}">
                <a16:creationId xmlns:a16="http://schemas.microsoft.com/office/drawing/2014/main" id="{DFC1B6D9-D682-ED7D-6C94-D4CC4FD1B00B}"/>
              </a:ext>
            </a:extLst>
          </p:cNvPr>
          <p:cNvPicPr>
            <a:picLocks noChangeAspect="1"/>
          </p:cNvPicPr>
          <p:nvPr/>
        </p:nvPicPr>
        <p:blipFill>
          <a:blip r:embed="rId5"/>
          <a:stretch>
            <a:fillRect/>
          </a:stretch>
        </p:blipFill>
        <p:spPr>
          <a:xfrm>
            <a:off x="7825824" y="1476375"/>
            <a:ext cx="4213776" cy="3039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205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762000"/>
          </a:xfrm>
        </p:spPr>
        <p:txBody>
          <a:bodyPr anchor="ctr">
            <a:normAutofit fontScale="62500" lnSpcReduction="20000"/>
          </a:bodyPr>
          <a:lstStyle/>
          <a:p>
            <a:r>
              <a:rPr lang="en-US" sz="4800" dirty="0"/>
              <a:t>2.2 Business Model View – 2.2.3 Value Stream </a:t>
            </a:r>
          </a:p>
          <a:p>
            <a:r>
              <a:rPr lang="en-US" sz="4800" dirty="0"/>
              <a:t>Figure 07</a:t>
            </a:r>
          </a:p>
        </p:txBody>
      </p:sp>
      <p:sp>
        <p:nvSpPr>
          <p:cNvPr id="4" name="TextBox 3">
            <a:extLst>
              <a:ext uri="{FF2B5EF4-FFF2-40B4-BE49-F238E27FC236}">
                <a16:creationId xmlns:a16="http://schemas.microsoft.com/office/drawing/2014/main" id="{07551787-77E4-31DD-E24F-72D1EFF1F533}"/>
              </a:ext>
            </a:extLst>
          </p:cNvPr>
          <p:cNvSpPr txBox="1"/>
          <p:nvPr/>
        </p:nvSpPr>
        <p:spPr>
          <a:xfrm>
            <a:off x="28576" y="19050"/>
            <a:ext cx="1686679" cy="1107996"/>
          </a:xfrm>
          <a:prstGeom prst="rect">
            <a:avLst/>
          </a:prstGeom>
          <a:noFill/>
        </p:spPr>
        <p:txBody>
          <a:bodyPr wrap="none" rtlCol="0">
            <a:spAutoFit/>
          </a:bodyPr>
          <a:lstStyle/>
          <a:p>
            <a:pPr algn="ctr"/>
            <a:r>
              <a:rPr lang="en-US" sz="6600" dirty="0">
                <a:latin typeface="Algerian" panose="04020705040A02060702" pitchFamily="82" charset="0"/>
              </a:rPr>
              <a:t>007</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AED46204-3471-6CB5-60B0-C5B056DA7395}"/>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101526" y="34976"/>
            <a:ext cx="8880799" cy="4577105"/>
          </a:xfrm>
          <a:prstGeom prst="rect">
            <a:avLst/>
          </a:prstGeom>
        </p:spPr>
      </p:pic>
      <p:pic>
        <p:nvPicPr>
          <p:cNvPr id="10" name="Picture 9">
            <a:extLst>
              <a:ext uri="{FF2B5EF4-FFF2-40B4-BE49-F238E27FC236}">
                <a16:creationId xmlns:a16="http://schemas.microsoft.com/office/drawing/2014/main" id="{4EC3BAA7-ECA9-BC84-4799-6ECF5D341722}"/>
              </a:ext>
            </a:extLst>
          </p:cNvPr>
          <p:cNvPicPr>
            <a:picLocks noChangeAspect="1"/>
          </p:cNvPicPr>
          <p:nvPr/>
        </p:nvPicPr>
        <p:blipFill>
          <a:blip r:embed="rId5"/>
          <a:stretch>
            <a:fillRect/>
          </a:stretch>
        </p:blipFill>
        <p:spPr>
          <a:xfrm>
            <a:off x="6096000" y="1685562"/>
            <a:ext cx="5958926" cy="26197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99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49"/>
            <a:ext cx="11410950" cy="1109658"/>
          </a:xfrm>
        </p:spPr>
        <p:txBody>
          <a:bodyPr anchor="ctr">
            <a:normAutofit fontScale="77500" lnSpcReduction="20000"/>
          </a:bodyPr>
          <a:lstStyle/>
          <a:p>
            <a:r>
              <a:rPr lang="en-US" sz="4800" dirty="0"/>
              <a:t>2.2 Business Model View – 2.2.3 Value Stream</a:t>
            </a:r>
          </a:p>
          <a:p>
            <a:pPr>
              <a:lnSpc>
                <a:spcPct val="120000"/>
              </a:lnSpc>
            </a:pPr>
            <a:r>
              <a:rPr lang="en-US" sz="4800" dirty="0"/>
              <a:t>2-2-3-1 Figure 08</a:t>
            </a:r>
          </a:p>
        </p:txBody>
      </p:sp>
      <p:sp>
        <p:nvSpPr>
          <p:cNvPr id="4" name="TextBox 3">
            <a:extLst>
              <a:ext uri="{FF2B5EF4-FFF2-40B4-BE49-F238E27FC236}">
                <a16:creationId xmlns:a16="http://schemas.microsoft.com/office/drawing/2014/main" id="{07551787-77E4-31DD-E24F-72D1EFF1F533}"/>
              </a:ext>
            </a:extLst>
          </p:cNvPr>
          <p:cNvSpPr txBox="1"/>
          <p:nvPr/>
        </p:nvSpPr>
        <p:spPr>
          <a:xfrm>
            <a:off x="28576" y="19050"/>
            <a:ext cx="1686679" cy="1107996"/>
          </a:xfrm>
          <a:prstGeom prst="rect">
            <a:avLst/>
          </a:prstGeom>
          <a:noFill/>
        </p:spPr>
        <p:txBody>
          <a:bodyPr wrap="none" rtlCol="0">
            <a:spAutoFit/>
          </a:bodyPr>
          <a:lstStyle/>
          <a:p>
            <a:pPr algn="ctr"/>
            <a:r>
              <a:rPr lang="en-US" sz="6600" dirty="0">
                <a:latin typeface="Algerian" panose="04020705040A02060702" pitchFamily="82" charset="0"/>
              </a:rPr>
              <a:t>008</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EA6E15D9-1BF7-A510-4C85-3CE10EEC1B14}"/>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819274" y="90493"/>
            <a:ext cx="10144125" cy="4559890"/>
          </a:xfrm>
          <a:prstGeom prst="rect">
            <a:avLst/>
          </a:prstGeom>
        </p:spPr>
      </p:pic>
      <p:pic>
        <p:nvPicPr>
          <p:cNvPr id="10" name="Picture 9">
            <a:extLst>
              <a:ext uri="{FF2B5EF4-FFF2-40B4-BE49-F238E27FC236}">
                <a16:creationId xmlns:a16="http://schemas.microsoft.com/office/drawing/2014/main" id="{D46EBC9D-5E07-3C5A-55DD-06FC6431AEB0}"/>
              </a:ext>
            </a:extLst>
          </p:cNvPr>
          <p:cNvPicPr>
            <a:picLocks noChangeAspect="1"/>
          </p:cNvPicPr>
          <p:nvPr/>
        </p:nvPicPr>
        <p:blipFill>
          <a:blip r:embed="rId5"/>
          <a:stretch>
            <a:fillRect/>
          </a:stretch>
        </p:blipFill>
        <p:spPr>
          <a:xfrm>
            <a:off x="5972175" y="1789613"/>
            <a:ext cx="5857875" cy="28890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04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48325"/>
            <a:ext cx="11410950" cy="960665"/>
          </a:xfrm>
        </p:spPr>
        <p:txBody>
          <a:bodyPr anchor="ctr">
            <a:normAutofit fontScale="55000" lnSpcReduction="20000"/>
          </a:bodyPr>
          <a:lstStyle/>
          <a:p>
            <a:pPr>
              <a:lnSpc>
                <a:spcPct val="120000"/>
              </a:lnSpc>
            </a:pPr>
            <a:r>
              <a:rPr lang="en-US" sz="4800" dirty="0"/>
              <a:t>2.2 Business Model View – 2.2.3 Value Stream</a:t>
            </a:r>
          </a:p>
          <a:p>
            <a:pPr>
              <a:lnSpc>
                <a:spcPct val="120000"/>
              </a:lnSpc>
            </a:pPr>
            <a:r>
              <a:rPr lang="en-US" sz="4800" dirty="0"/>
              <a:t>Figure 09 – Value Stream x Business Process</a:t>
            </a:r>
          </a:p>
        </p:txBody>
      </p:sp>
      <p:sp>
        <p:nvSpPr>
          <p:cNvPr id="4" name="TextBox 3">
            <a:extLst>
              <a:ext uri="{FF2B5EF4-FFF2-40B4-BE49-F238E27FC236}">
                <a16:creationId xmlns:a16="http://schemas.microsoft.com/office/drawing/2014/main" id="{07551787-77E4-31DD-E24F-72D1EFF1F533}"/>
              </a:ext>
            </a:extLst>
          </p:cNvPr>
          <p:cNvSpPr txBox="1"/>
          <p:nvPr/>
        </p:nvSpPr>
        <p:spPr>
          <a:xfrm>
            <a:off x="28575" y="19050"/>
            <a:ext cx="1686680" cy="1107996"/>
          </a:xfrm>
          <a:prstGeom prst="rect">
            <a:avLst/>
          </a:prstGeom>
          <a:noFill/>
        </p:spPr>
        <p:txBody>
          <a:bodyPr wrap="none" rtlCol="0">
            <a:spAutoFit/>
          </a:bodyPr>
          <a:lstStyle/>
          <a:p>
            <a:pPr algn="ctr"/>
            <a:r>
              <a:rPr lang="en-US" sz="6600" dirty="0">
                <a:latin typeface="Algerian" panose="04020705040A02060702" pitchFamily="82" charset="0"/>
              </a:rPr>
              <a:t>009</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D4FBC0CD-8EA5-284B-264E-7C257576937B}"/>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800224" y="219433"/>
            <a:ext cx="9782175" cy="4390166"/>
          </a:xfrm>
          <a:prstGeom prst="rect">
            <a:avLst/>
          </a:prstGeom>
        </p:spPr>
      </p:pic>
      <p:pic>
        <p:nvPicPr>
          <p:cNvPr id="11" name="Picture 10">
            <a:extLst>
              <a:ext uri="{FF2B5EF4-FFF2-40B4-BE49-F238E27FC236}">
                <a16:creationId xmlns:a16="http://schemas.microsoft.com/office/drawing/2014/main" id="{72402BA1-D944-5935-824C-DEE8807CFBD8}"/>
              </a:ext>
            </a:extLst>
          </p:cNvPr>
          <p:cNvPicPr>
            <a:picLocks noChangeAspect="1"/>
          </p:cNvPicPr>
          <p:nvPr/>
        </p:nvPicPr>
        <p:blipFill>
          <a:blip r:embed="rId5"/>
          <a:stretch>
            <a:fillRect/>
          </a:stretch>
        </p:blipFill>
        <p:spPr>
          <a:xfrm>
            <a:off x="5453062" y="2218824"/>
            <a:ext cx="6531143" cy="26675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828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2.2 Business Model View – 2.2.4 Strategy &amp; Capability </a:t>
            </a:r>
          </a:p>
          <a:p>
            <a:pPr>
              <a:lnSpc>
                <a:spcPct val="120000"/>
              </a:lnSpc>
            </a:pPr>
            <a:r>
              <a:rPr lang="en-US" sz="4800" dirty="0"/>
              <a:t>Figure 10: Strategy – Design Pattern</a:t>
            </a:r>
          </a:p>
        </p:txBody>
      </p:sp>
      <p:sp>
        <p:nvSpPr>
          <p:cNvPr id="4" name="TextBox 3">
            <a:extLst>
              <a:ext uri="{FF2B5EF4-FFF2-40B4-BE49-F238E27FC236}">
                <a16:creationId xmlns:a16="http://schemas.microsoft.com/office/drawing/2014/main" id="{07551787-77E4-31DD-E24F-72D1EFF1F533}"/>
              </a:ext>
            </a:extLst>
          </p:cNvPr>
          <p:cNvSpPr txBox="1"/>
          <p:nvPr/>
        </p:nvSpPr>
        <p:spPr>
          <a:xfrm>
            <a:off x="28575" y="19050"/>
            <a:ext cx="1686679" cy="1107996"/>
          </a:xfrm>
          <a:prstGeom prst="rect">
            <a:avLst/>
          </a:prstGeom>
          <a:noFill/>
        </p:spPr>
        <p:txBody>
          <a:bodyPr wrap="none" rtlCol="0">
            <a:spAutoFit/>
          </a:bodyPr>
          <a:lstStyle/>
          <a:p>
            <a:pPr algn="ctr"/>
            <a:r>
              <a:rPr lang="en-US" sz="6600" dirty="0">
                <a:latin typeface="Algerian" panose="04020705040A02060702" pitchFamily="82" charset="0"/>
              </a:rPr>
              <a:t>010</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773BACB2-FD9C-1D64-53C9-C256BE50CD82}"/>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863144" y="72296"/>
            <a:ext cx="8721193" cy="4654250"/>
          </a:xfrm>
          <a:prstGeom prst="rect">
            <a:avLst/>
          </a:prstGeom>
        </p:spPr>
      </p:pic>
      <p:pic>
        <p:nvPicPr>
          <p:cNvPr id="10" name="Picture 9">
            <a:extLst>
              <a:ext uri="{FF2B5EF4-FFF2-40B4-BE49-F238E27FC236}">
                <a16:creationId xmlns:a16="http://schemas.microsoft.com/office/drawing/2014/main" id="{9618376F-E5C6-C056-FFEE-921B265A84A8}"/>
              </a:ext>
            </a:extLst>
          </p:cNvPr>
          <p:cNvPicPr>
            <a:picLocks noChangeAspect="1"/>
          </p:cNvPicPr>
          <p:nvPr/>
        </p:nvPicPr>
        <p:blipFill>
          <a:blip r:embed="rId5"/>
          <a:stretch>
            <a:fillRect/>
          </a:stretch>
        </p:blipFill>
        <p:spPr>
          <a:xfrm>
            <a:off x="7727794" y="1808207"/>
            <a:ext cx="3704353" cy="2861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877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2.2 Business Model View – 2.2.4 Strategy &amp; Capability </a:t>
            </a:r>
          </a:p>
          <a:p>
            <a:pPr>
              <a:lnSpc>
                <a:spcPct val="120000"/>
              </a:lnSpc>
            </a:pPr>
            <a:r>
              <a:rPr lang="en-US" sz="4800" dirty="0"/>
              <a:t>2.2.4.1 Figure 11: Capability Map View - Example</a:t>
            </a:r>
          </a:p>
        </p:txBody>
      </p:sp>
      <p:sp>
        <p:nvSpPr>
          <p:cNvPr id="4" name="TextBox 3">
            <a:extLst>
              <a:ext uri="{FF2B5EF4-FFF2-40B4-BE49-F238E27FC236}">
                <a16:creationId xmlns:a16="http://schemas.microsoft.com/office/drawing/2014/main" id="{07551787-77E4-31DD-E24F-72D1EFF1F533}"/>
              </a:ext>
            </a:extLst>
          </p:cNvPr>
          <p:cNvSpPr txBox="1"/>
          <p:nvPr/>
        </p:nvSpPr>
        <p:spPr>
          <a:xfrm>
            <a:off x="22964" y="19050"/>
            <a:ext cx="1697901" cy="1107996"/>
          </a:xfrm>
          <a:prstGeom prst="rect">
            <a:avLst/>
          </a:prstGeom>
          <a:noFill/>
        </p:spPr>
        <p:txBody>
          <a:bodyPr wrap="none" rtlCol="0">
            <a:spAutoFit/>
          </a:bodyPr>
          <a:lstStyle/>
          <a:p>
            <a:pPr algn="ctr"/>
            <a:r>
              <a:rPr lang="en-US" sz="6600" dirty="0">
                <a:latin typeface="Algerian" panose="04020705040A02060702" pitchFamily="82" charset="0"/>
              </a:rPr>
              <a:t>011</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F8CADF0D-1E30-202C-6261-29E4D22167A7}"/>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833437" y="206974"/>
            <a:ext cx="10525126" cy="432692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94D791D-22A2-172E-FE1E-29DE9F75A05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686550" y="2445026"/>
            <a:ext cx="5053861" cy="208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328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2.2 Business Model View – 2.2.4 Strategy &amp; Capability </a:t>
            </a:r>
          </a:p>
          <a:p>
            <a:pPr>
              <a:lnSpc>
                <a:spcPct val="120000"/>
              </a:lnSpc>
            </a:pPr>
            <a:r>
              <a:rPr lang="en-US" sz="4800" dirty="0"/>
              <a:t>2.2.4.2 Figure 12:</a:t>
            </a:r>
            <a:r>
              <a:rPr lang="zh-CN" altLang="en-US" sz="4800" dirty="0"/>
              <a:t> </a:t>
            </a:r>
            <a:r>
              <a:rPr lang="en-US" sz="4800" dirty="0"/>
              <a:t>Strategy &amp; </a:t>
            </a:r>
            <a:r>
              <a:rPr lang="en-US" altLang="zh-CN" sz="4800" dirty="0"/>
              <a:t>Capability Planning View</a:t>
            </a:r>
            <a:endParaRPr lang="en-US" sz="4800" dirty="0"/>
          </a:p>
        </p:txBody>
      </p:sp>
      <p:sp>
        <p:nvSpPr>
          <p:cNvPr id="4" name="TextBox 3">
            <a:extLst>
              <a:ext uri="{FF2B5EF4-FFF2-40B4-BE49-F238E27FC236}">
                <a16:creationId xmlns:a16="http://schemas.microsoft.com/office/drawing/2014/main" id="{07551787-77E4-31DD-E24F-72D1EFF1F533}"/>
              </a:ext>
            </a:extLst>
          </p:cNvPr>
          <p:cNvSpPr txBox="1"/>
          <p:nvPr/>
        </p:nvSpPr>
        <p:spPr>
          <a:xfrm>
            <a:off x="22963" y="19050"/>
            <a:ext cx="1697902" cy="1107996"/>
          </a:xfrm>
          <a:prstGeom prst="rect">
            <a:avLst/>
          </a:prstGeom>
          <a:noFill/>
        </p:spPr>
        <p:txBody>
          <a:bodyPr wrap="none" rtlCol="0">
            <a:spAutoFit/>
          </a:bodyPr>
          <a:lstStyle/>
          <a:p>
            <a:pPr algn="ctr"/>
            <a:r>
              <a:rPr lang="en-US" sz="6600" dirty="0">
                <a:latin typeface="Algerian" panose="04020705040A02060702" pitchFamily="82" charset="0"/>
              </a:rPr>
              <a:t>012</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78C27847-5297-EC53-BF36-3CF70EABCC16}"/>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402056" y="164777"/>
            <a:ext cx="10102724" cy="452152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5B9C77E-493B-F9E8-0212-BCD237448D3D}"/>
              </a:ext>
            </a:extLst>
          </p:cNvPr>
          <p:cNvPicPr>
            <a:picLocks noChangeAspect="1"/>
          </p:cNvPicPr>
          <p:nvPr/>
        </p:nvPicPr>
        <p:blipFill>
          <a:blip r:embed="rId5"/>
          <a:stretch>
            <a:fillRect/>
          </a:stretch>
        </p:blipFill>
        <p:spPr>
          <a:xfrm>
            <a:off x="8780630" y="2344036"/>
            <a:ext cx="2724150" cy="2532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930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2.2 Business Model View – 2.2.4 Strategy &amp; Capability </a:t>
            </a:r>
          </a:p>
          <a:p>
            <a:pPr>
              <a:lnSpc>
                <a:spcPct val="120000"/>
              </a:lnSpc>
            </a:pPr>
            <a:r>
              <a:rPr lang="en-US" sz="4800" dirty="0"/>
              <a:t>2.2.4.3 Figure 13: Strategy To Capability View</a:t>
            </a:r>
          </a:p>
        </p:txBody>
      </p:sp>
      <p:sp>
        <p:nvSpPr>
          <p:cNvPr id="4" name="TextBox 3">
            <a:extLst>
              <a:ext uri="{FF2B5EF4-FFF2-40B4-BE49-F238E27FC236}">
                <a16:creationId xmlns:a16="http://schemas.microsoft.com/office/drawing/2014/main" id="{07551787-77E4-31DD-E24F-72D1EFF1F533}"/>
              </a:ext>
            </a:extLst>
          </p:cNvPr>
          <p:cNvSpPr txBox="1"/>
          <p:nvPr/>
        </p:nvSpPr>
        <p:spPr>
          <a:xfrm>
            <a:off x="22964" y="19050"/>
            <a:ext cx="1697901" cy="1107996"/>
          </a:xfrm>
          <a:prstGeom prst="rect">
            <a:avLst/>
          </a:prstGeom>
          <a:noFill/>
        </p:spPr>
        <p:txBody>
          <a:bodyPr wrap="none" rtlCol="0">
            <a:spAutoFit/>
          </a:bodyPr>
          <a:lstStyle/>
          <a:p>
            <a:pPr algn="ctr"/>
            <a:r>
              <a:rPr lang="en-US" sz="6600" dirty="0">
                <a:latin typeface="Algerian" panose="04020705040A02060702" pitchFamily="82" charset="0"/>
              </a:rPr>
              <a:t>013</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3BDD7A99-CE3F-5796-34AD-7F6428F660D2}"/>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562100" y="111413"/>
            <a:ext cx="9067800" cy="475586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FC6BC6C-C163-3071-BF10-D4B320B15F81}"/>
              </a:ext>
            </a:extLst>
          </p:cNvPr>
          <p:cNvPicPr>
            <a:picLocks noChangeAspect="1"/>
          </p:cNvPicPr>
          <p:nvPr/>
        </p:nvPicPr>
        <p:blipFill>
          <a:blip r:embed="rId5"/>
          <a:stretch>
            <a:fillRect/>
          </a:stretch>
        </p:blipFill>
        <p:spPr>
          <a:xfrm>
            <a:off x="9232498" y="2218322"/>
            <a:ext cx="2445152" cy="3061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647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2.2 Business Model View – 2.2.4 Strategy &amp; Capability </a:t>
            </a:r>
          </a:p>
          <a:p>
            <a:pPr>
              <a:lnSpc>
                <a:spcPct val="120000"/>
              </a:lnSpc>
            </a:pPr>
            <a:r>
              <a:rPr lang="en-US" sz="4800" dirty="0"/>
              <a:t>2.2.4.4 Figure 14: Capability Planning </a:t>
            </a:r>
            <a:r>
              <a:rPr lang="en-US" altLang="zh-CN" sz="4800" dirty="0"/>
              <a:t>View</a:t>
            </a:r>
            <a:endParaRPr lang="en-US" sz="4800" dirty="0"/>
          </a:p>
        </p:txBody>
      </p:sp>
      <p:sp>
        <p:nvSpPr>
          <p:cNvPr id="4" name="TextBox 3">
            <a:extLst>
              <a:ext uri="{FF2B5EF4-FFF2-40B4-BE49-F238E27FC236}">
                <a16:creationId xmlns:a16="http://schemas.microsoft.com/office/drawing/2014/main" id="{07551787-77E4-31DD-E24F-72D1EFF1F533}"/>
              </a:ext>
            </a:extLst>
          </p:cNvPr>
          <p:cNvSpPr txBox="1"/>
          <p:nvPr/>
        </p:nvSpPr>
        <p:spPr>
          <a:xfrm>
            <a:off x="22964" y="19050"/>
            <a:ext cx="1697901" cy="1107996"/>
          </a:xfrm>
          <a:prstGeom prst="rect">
            <a:avLst/>
          </a:prstGeom>
          <a:noFill/>
        </p:spPr>
        <p:txBody>
          <a:bodyPr wrap="none" rtlCol="0">
            <a:spAutoFit/>
          </a:bodyPr>
          <a:lstStyle/>
          <a:p>
            <a:pPr algn="ctr"/>
            <a:r>
              <a:rPr lang="en-US" sz="6600" dirty="0">
                <a:latin typeface="Algerian" panose="04020705040A02060702" pitchFamily="82" charset="0"/>
              </a:rPr>
              <a:t>014</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F280C3C0-4116-AFF8-04A9-60651FAE1749}"/>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523999" y="35276"/>
            <a:ext cx="8953500" cy="485104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696985D-3600-FDB8-F3D3-53BEBC9BB8AB}"/>
              </a:ext>
            </a:extLst>
          </p:cNvPr>
          <p:cNvPicPr>
            <a:picLocks noChangeAspect="1"/>
          </p:cNvPicPr>
          <p:nvPr/>
        </p:nvPicPr>
        <p:blipFill>
          <a:blip r:embed="rId5"/>
          <a:stretch>
            <a:fillRect/>
          </a:stretch>
        </p:blipFill>
        <p:spPr>
          <a:xfrm>
            <a:off x="7068961" y="2370438"/>
            <a:ext cx="4618214" cy="2352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385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2.2 Business Model View – 2.2.5 Implementation Roadmap View</a:t>
            </a:r>
          </a:p>
          <a:p>
            <a:pPr>
              <a:lnSpc>
                <a:spcPct val="120000"/>
              </a:lnSpc>
            </a:pPr>
            <a:r>
              <a:rPr lang="en-US" sz="4800" dirty="0"/>
              <a:t>Figure 15: Implementation Roadmap View – Example 1</a:t>
            </a:r>
          </a:p>
        </p:txBody>
      </p:sp>
      <p:sp>
        <p:nvSpPr>
          <p:cNvPr id="4" name="TextBox 3">
            <a:extLst>
              <a:ext uri="{FF2B5EF4-FFF2-40B4-BE49-F238E27FC236}">
                <a16:creationId xmlns:a16="http://schemas.microsoft.com/office/drawing/2014/main" id="{07551787-77E4-31DD-E24F-72D1EFF1F533}"/>
              </a:ext>
            </a:extLst>
          </p:cNvPr>
          <p:cNvSpPr txBox="1"/>
          <p:nvPr/>
        </p:nvSpPr>
        <p:spPr>
          <a:xfrm>
            <a:off x="22964" y="19050"/>
            <a:ext cx="1697901" cy="1107996"/>
          </a:xfrm>
          <a:prstGeom prst="rect">
            <a:avLst/>
          </a:prstGeom>
          <a:noFill/>
        </p:spPr>
        <p:txBody>
          <a:bodyPr wrap="none" rtlCol="0">
            <a:spAutoFit/>
          </a:bodyPr>
          <a:lstStyle/>
          <a:p>
            <a:pPr algn="ctr"/>
            <a:r>
              <a:rPr lang="en-US" sz="6600" dirty="0">
                <a:latin typeface="Algerian" panose="04020705040A02060702" pitchFamily="82" charset="0"/>
              </a:rPr>
              <a:t>015</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BAB34468-B2AA-FC4A-D184-1D685507F9DA}"/>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720865" y="19050"/>
            <a:ext cx="9144999" cy="478155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F9F497A-50F5-F1EC-0674-FC8DEF4F52F8}"/>
              </a:ext>
            </a:extLst>
          </p:cNvPr>
          <p:cNvPicPr>
            <a:picLocks noChangeAspect="1"/>
          </p:cNvPicPr>
          <p:nvPr/>
        </p:nvPicPr>
        <p:blipFill>
          <a:blip r:embed="rId5"/>
          <a:stretch>
            <a:fillRect/>
          </a:stretch>
        </p:blipFill>
        <p:spPr>
          <a:xfrm>
            <a:off x="5413562" y="2056899"/>
            <a:ext cx="5883088" cy="2817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098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E0447-4856-A90D-DEF3-B13ACA2FDE43}"/>
              </a:ext>
            </a:extLst>
          </p:cNvPr>
          <p:cNvPicPr>
            <a:picLocks noChangeAspect="1"/>
          </p:cNvPicPr>
          <p:nvPr/>
        </p:nvPicPr>
        <p:blipFill>
          <a:blip r:embed="rId2"/>
          <a:stretch>
            <a:fillRect/>
          </a:stretch>
        </p:blipFill>
        <p:spPr>
          <a:xfrm>
            <a:off x="3048000" y="3657600"/>
            <a:ext cx="6096000" cy="299085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5B9F024-BF97-8359-70A4-4F30AFB52FB9}"/>
              </a:ext>
            </a:extLst>
          </p:cNvPr>
          <p:cNvPicPr>
            <a:picLocks noChangeAspect="1"/>
          </p:cNvPicPr>
          <p:nvPr/>
        </p:nvPicPr>
        <p:blipFill>
          <a:blip r:embed="rId3"/>
          <a:stretch>
            <a:fillRect/>
          </a:stretch>
        </p:blipFill>
        <p:spPr>
          <a:xfrm>
            <a:off x="6677027" y="242886"/>
            <a:ext cx="4598338" cy="262281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C87114F-1E40-EEAF-9F5A-11A80D9D0E5E}"/>
              </a:ext>
            </a:extLst>
          </p:cNvPr>
          <p:cNvPicPr>
            <a:picLocks noChangeAspect="1"/>
          </p:cNvPicPr>
          <p:nvPr/>
        </p:nvPicPr>
        <p:blipFill>
          <a:blip r:embed="rId4"/>
          <a:stretch>
            <a:fillRect/>
          </a:stretch>
        </p:blipFill>
        <p:spPr>
          <a:xfrm>
            <a:off x="933450" y="242886"/>
            <a:ext cx="4581525" cy="2622811"/>
          </a:xfrm>
          <a:prstGeom prst="rect">
            <a:avLst/>
          </a:prstGeom>
          <a:ln>
            <a:noFill/>
          </a:ln>
          <a:effectLst>
            <a:outerShdw blurRad="292100" dist="139700" dir="2700000" algn="tl" rotWithShape="0">
              <a:srgbClr val="333333">
                <a:alpha val="65000"/>
              </a:srgbClr>
            </a:outerShdw>
          </a:effectLst>
        </p:spPr>
      </p:pic>
      <p:sp>
        <p:nvSpPr>
          <p:cNvPr id="8" name="Arrow: Up 7">
            <a:extLst>
              <a:ext uri="{FF2B5EF4-FFF2-40B4-BE49-F238E27FC236}">
                <a16:creationId xmlns:a16="http://schemas.microsoft.com/office/drawing/2014/main" id="{34589E4E-37EE-C8C9-5FB3-39CAFD2F8057}"/>
              </a:ext>
            </a:extLst>
          </p:cNvPr>
          <p:cNvSpPr/>
          <p:nvPr/>
        </p:nvSpPr>
        <p:spPr>
          <a:xfrm>
            <a:off x="4238625" y="2924175"/>
            <a:ext cx="962025" cy="552450"/>
          </a:xfrm>
          <a:prstGeom prst="upArrow">
            <a:avLst/>
          </a:prstGeom>
          <a:solidFill>
            <a:schemeClr val="accent3">
              <a:lumMod val="40000"/>
              <a:lumOff val="6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32792F17-CCDD-B91A-59FA-3F346685DAF1}"/>
              </a:ext>
            </a:extLst>
          </p:cNvPr>
          <p:cNvSpPr/>
          <p:nvPr/>
        </p:nvSpPr>
        <p:spPr>
          <a:xfrm>
            <a:off x="6991352" y="2924175"/>
            <a:ext cx="962025" cy="552450"/>
          </a:xfrm>
          <a:prstGeom prst="upArrow">
            <a:avLst/>
          </a:prstGeom>
          <a:solidFill>
            <a:schemeClr val="accent3">
              <a:lumMod val="40000"/>
              <a:lumOff val="6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031FA09-F3CA-7964-17DF-1A3972C2E157}"/>
              </a:ext>
            </a:extLst>
          </p:cNvPr>
          <p:cNvSpPr txBox="1"/>
          <p:nvPr/>
        </p:nvSpPr>
        <p:spPr>
          <a:xfrm>
            <a:off x="916635" y="2865697"/>
            <a:ext cx="2619628" cy="523220"/>
          </a:xfrm>
          <a:prstGeom prst="rect">
            <a:avLst/>
          </a:prstGeom>
          <a:noFill/>
        </p:spPr>
        <p:txBody>
          <a:bodyPr wrap="none" rtlCol="0">
            <a:spAutoFit/>
          </a:bodyPr>
          <a:lstStyle/>
          <a:p>
            <a:pPr algn="ctr"/>
            <a:r>
              <a:rPr lang="en-US" sz="2800" dirty="0">
                <a:solidFill>
                  <a:schemeClr val="accent5">
                    <a:lumMod val="75000"/>
                  </a:schemeClr>
                </a:solidFill>
                <a:latin typeface="Amasis MT Pro Black" panose="02040A04050005020304" pitchFamily="18" charset="0"/>
              </a:rPr>
              <a:t>ArchiSurance</a:t>
            </a:r>
          </a:p>
        </p:txBody>
      </p:sp>
      <p:sp>
        <p:nvSpPr>
          <p:cNvPr id="11" name="TextBox 10">
            <a:extLst>
              <a:ext uri="{FF2B5EF4-FFF2-40B4-BE49-F238E27FC236}">
                <a16:creationId xmlns:a16="http://schemas.microsoft.com/office/drawing/2014/main" id="{4FF5190A-47A9-7E03-5293-C215FDEE298D}"/>
              </a:ext>
            </a:extLst>
          </p:cNvPr>
          <p:cNvSpPr txBox="1"/>
          <p:nvPr/>
        </p:nvSpPr>
        <p:spPr>
          <a:xfrm>
            <a:off x="9064503" y="2865697"/>
            <a:ext cx="2210862" cy="523220"/>
          </a:xfrm>
          <a:prstGeom prst="rect">
            <a:avLst/>
          </a:prstGeom>
          <a:noFill/>
        </p:spPr>
        <p:txBody>
          <a:bodyPr wrap="none" rtlCol="0">
            <a:spAutoFit/>
          </a:bodyPr>
          <a:lstStyle/>
          <a:p>
            <a:pPr algn="ctr"/>
            <a:r>
              <a:rPr lang="en-US" sz="2800" dirty="0">
                <a:solidFill>
                  <a:schemeClr val="accent5">
                    <a:lumMod val="75000"/>
                  </a:schemeClr>
                </a:solidFill>
                <a:latin typeface="Amasis MT Pro Black" panose="02040A04050005020304" pitchFamily="18" charset="0"/>
              </a:rPr>
              <a:t>ArchiMetal</a:t>
            </a:r>
          </a:p>
        </p:txBody>
      </p:sp>
      <p:sp>
        <p:nvSpPr>
          <p:cNvPr id="12" name="Explosion: 8 Points 11">
            <a:extLst>
              <a:ext uri="{FF2B5EF4-FFF2-40B4-BE49-F238E27FC236}">
                <a16:creationId xmlns:a16="http://schemas.microsoft.com/office/drawing/2014/main" id="{514183BC-CAAB-E4EC-85BE-22073ACB39A7}"/>
              </a:ext>
            </a:extLst>
          </p:cNvPr>
          <p:cNvSpPr/>
          <p:nvPr/>
        </p:nvSpPr>
        <p:spPr>
          <a:xfrm>
            <a:off x="1981200" y="4199215"/>
            <a:ext cx="1676400" cy="1776414"/>
          </a:xfrm>
          <a:prstGeom prst="irregularSeal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NEW</a:t>
            </a:r>
          </a:p>
        </p:txBody>
      </p:sp>
    </p:spTree>
    <p:extLst>
      <p:ext uri="{BB962C8B-B14F-4D97-AF65-F5344CB8AC3E}">
        <p14:creationId xmlns:p14="http://schemas.microsoft.com/office/powerpoint/2010/main" val="169691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2.2 Business Model View – 2.2.5 Implementation Roadmap View</a:t>
            </a:r>
          </a:p>
          <a:p>
            <a:pPr>
              <a:lnSpc>
                <a:spcPct val="120000"/>
              </a:lnSpc>
            </a:pPr>
            <a:r>
              <a:rPr lang="en-US" sz="4800" dirty="0"/>
              <a:t>Figure 16: Implementation Roadmap View – Example 2</a:t>
            </a:r>
          </a:p>
        </p:txBody>
      </p:sp>
      <p:sp>
        <p:nvSpPr>
          <p:cNvPr id="4" name="TextBox 3">
            <a:extLst>
              <a:ext uri="{FF2B5EF4-FFF2-40B4-BE49-F238E27FC236}">
                <a16:creationId xmlns:a16="http://schemas.microsoft.com/office/drawing/2014/main" id="{07551787-77E4-31DD-E24F-72D1EFF1F533}"/>
              </a:ext>
            </a:extLst>
          </p:cNvPr>
          <p:cNvSpPr txBox="1"/>
          <p:nvPr/>
        </p:nvSpPr>
        <p:spPr>
          <a:xfrm>
            <a:off x="22964" y="19050"/>
            <a:ext cx="1697901" cy="1107996"/>
          </a:xfrm>
          <a:prstGeom prst="rect">
            <a:avLst/>
          </a:prstGeom>
          <a:noFill/>
        </p:spPr>
        <p:txBody>
          <a:bodyPr wrap="none" rtlCol="0">
            <a:spAutoFit/>
          </a:bodyPr>
          <a:lstStyle/>
          <a:p>
            <a:pPr algn="ctr"/>
            <a:r>
              <a:rPr lang="en-US" sz="6600" dirty="0">
                <a:latin typeface="Algerian" panose="04020705040A02060702" pitchFamily="82" charset="0"/>
              </a:rPr>
              <a:t>016</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5A29AADC-E696-C53E-FC71-BB774DA14D26}"/>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819275" y="499"/>
            <a:ext cx="7570830" cy="488582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AADB675-D81A-64AD-E202-0CCF6EEFA3E3}"/>
              </a:ext>
            </a:extLst>
          </p:cNvPr>
          <p:cNvPicPr>
            <a:picLocks noChangeAspect="1"/>
          </p:cNvPicPr>
          <p:nvPr/>
        </p:nvPicPr>
        <p:blipFill>
          <a:blip r:embed="rId5"/>
          <a:stretch>
            <a:fillRect/>
          </a:stretch>
        </p:blipFill>
        <p:spPr>
          <a:xfrm>
            <a:off x="7426352" y="2705128"/>
            <a:ext cx="4124325" cy="2197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860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2.3 Layered View</a:t>
            </a:r>
          </a:p>
          <a:p>
            <a:pPr>
              <a:lnSpc>
                <a:spcPct val="120000"/>
              </a:lnSpc>
            </a:pPr>
            <a:r>
              <a:rPr lang="en-US" sz="4800" dirty="0"/>
              <a:t>Figure 17: Layered View (Overview) – Basic Design Pattern</a:t>
            </a:r>
          </a:p>
        </p:txBody>
      </p:sp>
      <p:sp>
        <p:nvSpPr>
          <p:cNvPr id="4" name="TextBox 3">
            <a:extLst>
              <a:ext uri="{FF2B5EF4-FFF2-40B4-BE49-F238E27FC236}">
                <a16:creationId xmlns:a16="http://schemas.microsoft.com/office/drawing/2014/main" id="{07551787-77E4-31DD-E24F-72D1EFF1F533}"/>
              </a:ext>
            </a:extLst>
          </p:cNvPr>
          <p:cNvSpPr txBox="1"/>
          <p:nvPr/>
        </p:nvSpPr>
        <p:spPr>
          <a:xfrm>
            <a:off x="22964" y="19050"/>
            <a:ext cx="1697901" cy="1107996"/>
          </a:xfrm>
          <a:prstGeom prst="rect">
            <a:avLst/>
          </a:prstGeom>
          <a:noFill/>
        </p:spPr>
        <p:txBody>
          <a:bodyPr wrap="none" rtlCol="0">
            <a:spAutoFit/>
          </a:bodyPr>
          <a:lstStyle/>
          <a:p>
            <a:pPr algn="ctr"/>
            <a:r>
              <a:rPr lang="en-US" sz="6600" dirty="0">
                <a:latin typeface="Algerian" panose="04020705040A02060702" pitchFamily="82" charset="0"/>
              </a:rPr>
              <a:t>017</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90F1378F-25E3-6ABB-7C75-20642D009F9C}"/>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720865" y="37010"/>
            <a:ext cx="8947136" cy="470483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79545CF-691D-BA92-29BC-24898FE6C076}"/>
              </a:ext>
            </a:extLst>
          </p:cNvPr>
          <p:cNvPicPr>
            <a:picLocks noChangeAspect="1"/>
          </p:cNvPicPr>
          <p:nvPr/>
        </p:nvPicPr>
        <p:blipFill>
          <a:blip r:embed="rId5"/>
          <a:stretch>
            <a:fillRect/>
          </a:stretch>
        </p:blipFill>
        <p:spPr>
          <a:xfrm>
            <a:off x="7348949" y="1209674"/>
            <a:ext cx="4366117" cy="3667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248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2.3 Layered View – 2.3.1 Business- and Application Layers</a:t>
            </a:r>
          </a:p>
          <a:p>
            <a:pPr>
              <a:lnSpc>
                <a:spcPct val="120000"/>
              </a:lnSpc>
            </a:pPr>
            <a:r>
              <a:rPr lang="en-US" sz="4800" dirty="0"/>
              <a:t>Figure 18: Layered View Example</a:t>
            </a:r>
          </a:p>
        </p:txBody>
      </p:sp>
      <p:sp>
        <p:nvSpPr>
          <p:cNvPr id="4" name="TextBox 3">
            <a:extLst>
              <a:ext uri="{FF2B5EF4-FFF2-40B4-BE49-F238E27FC236}">
                <a16:creationId xmlns:a16="http://schemas.microsoft.com/office/drawing/2014/main" id="{07551787-77E4-31DD-E24F-72D1EFF1F533}"/>
              </a:ext>
            </a:extLst>
          </p:cNvPr>
          <p:cNvSpPr txBox="1"/>
          <p:nvPr/>
        </p:nvSpPr>
        <p:spPr>
          <a:xfrm>
            <a:off x="22964" y="19050"/>
            <a:ext cx="1697901" cy="1107996"/>
          </a:xfrm>
          <a:prstGeom prst="rect">
            <a:avLst/>
          </a:prstGeom>
          <a:noFill/>
        </p:spPr>
        <p:txBody>
          <a:bodyPr wrap="none" rtlCol="0">
            <a:spAutoFit/>
          </a:bodyPr>
          <a:lstStyle/>
          <a:p>
            <a:pPr algn="ctr"/>
            <a:r>
              <a:rPr lang="en-US" sz="6600" dirty="0">
                <a:latin typeface="Algerian" panose="04020705040A02060702" pitchFamily="82" charset="0"/>
              </a:rPr>
              <a:t>018</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36728EB3-B32F-177E-2C53-794DCC0315C7}"/>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871914" y="77051"/>
            <a:ext cx="9734550" cy="458677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37436E6-1C7F-25BF-76C2-EC79055652F9}"/>
              </a:ext>
            </a:extLst>
          </p:cNvPr>
          <p:cNvPicPr>
            <a:picLocks noChangeAspect="1"/>
          </p:cNvPicPr>
          <p:nvPr/>
        </p:nvPicPr>
        <p:blipFill>
          <a:blip r:embed="rId5"/>
          <a:stretch>
            <a:fillRect/>
          </a:stretch>
        </p:blipFill>
        <p:spPr>
          <a:xfrm>
            <a:off x="6639270" y="1876425"/>
            <a:ext cx="5190780" cy="3000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7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2.3 Layered View – 2.3.2 Business Layer</a:t>
            </a:r>
          </a:p>
          <a:p>
            <a:pPr>
              <a:lnSpc>
                <a:spcPct val="120000"/>
              </a:lnSpc>
            </a:pPr>
            <a:r>
              <a:rPr lang="en-US" sz="4800" dirty="0"/>
              <a:t>Figure 19: Layered View – Business Layer Design Pattern</a:t>
            </a:r>
          </a:p>
        </p:txBody>
      </p:sp>
      <p:sp>
        <p:nvSpPr>
          <p:cNvPr id="4" name="TextBox 3">
            <a:extLst>
              <a:ext uri="{FF2B5EF4-FFF2-40B4-BE49-F238E27FC236}">
                <a16:creationId xmlns:a16="http://schemas.microsoft.com/office/drawing/2014/main" id="{07551787-77E4-31DD-E24F-72D1EFF1F533}"/>
              </a:ext>
            </a:extLst>
          </p:cNvPr>
          <p:cNvSpPr txBox="1"/>
          <p:nvPr/>
        </p:nvSpPr>
        <p:spPr>
          <a:xfrm>
            <a:off x="22964" y="19050"/>
            <a:ext cx="1697901" cy="1107996"/>
          </a:xfrm>
          <a:prstGeom prst="rect">
            <a:avLst/>
          </a:prstGeom>
          <a:noFill/>
        </p:spPr>
        <p:txBody>
          <a:bodyPr wrap="none" rtlCol="0">
            <a:spAutoFit/>
          </a:bodyPr>
          <a:lstStyle/>
          <a:p>
            <a:pPr algn="ctr"/>
            <a:r>
              <a:rPr lang="en-US" sz="6600" dirty="0">
                <a:latin typeface="Algerian" panose="04020705040A02060702" pitchFamily="82" charset="0"/>
              </a:rPr>
              <a:t>019</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B89BCA04-5FB2-3413-B410-94FF52A918E1}"/>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720865" y="104464"/>
            <a:ext cx="9147160" cy="478186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B2E43E4-15D3-09E8-66A8-3E08EEA74940}"/>
              </a:ext>
            </a:extLst>
          </p:cNvPr>
          <p:cNvPicPr>
            <a:picLocks noChangeAspect="1"/>
          </p:cNvPicPr>
          <p:nvPr/>
        </p:nvPicPr>
        <p:blipFill>
          <a:blip r:embed="rId5"/>
          <a:stretch>
            <a:fillRect/>
          </a:stretch>
        </p:blipFill>
        <p:spPr>
          <a:xfrm>
            <a:off x="8842665" y="1689686"/>
            <a:ext cx="2855603" cy="32820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17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2.3 Layered View – 2.3.3 Customer Service Journey</a:t>
            </a:r>
          </a:p>
          <a:p>
            <a:pPr>
              <a:lnSpc>
                <a:spcPct val="120000"/>
              </a:lnSpc>
            </a:pPr>
            <a:r>
              <a:rPr lang="en-US" sz="4800" dirty="0"/>
              <a:t>Figure 20: Customer Service Journey - Design Pattern</a:t>
            </a:r>
          </a:p>
        </p:txBody>
      </p:sp>
      <p:sp>
        <p:nvSpPr>
          <p:cNvPr id="4" name="TextBox 3">
            <a:extLst>
              <a:ext uri="{FF2B5EF4-FFF2-40B4-BE49-F238E27FC236}">
                <a16:creationId xmlns:a16="http://schemas.microsoft.com/office/drawing/2014/main" id="{07551787-77E4-31DD-E24F-72D1EFF1F533}"/>
              </a:ext>
            </a:extLst>
          </p:cNvPr>
          <p:cNvSpPr txBox="1"/>
          <p:nvPr/>
        </p:nvSpPr>
        <p:spPr>
          <a:xfrm>
            <a:off x="28575" y="19050"/>
            <a:ext cx="1686679" cy="1107996"/>
          </a:xfrm>
          <a:prstGeom prst="rect">
            <a:avLst/>
          </a:prstGeom>
          <a:noFill/>
        </p:spPr>
        <p:txBody>
          <a:bodyPr wrap="none" rtlCol="0">
            <a:spAutoFit/>
          </a:bodyPr>
          <a:lstStyle/>
          <a:p>
            <a:pPr algn="ctr"/>
            <a:r>
              <a:rPr lang="en-US" sz="6600" dirty="0">
                <a:latin typeface="Algerian" panose="04020705040A02060702" pitchFamily="82" charset="0"/>
              </a:rPr>
              <a:t>020</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8553C90C-FA56-5B95-FF84-D64E446C0E6F}"/>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715255" y="19050"/>
            <a:ext cx="8448062" cy="47148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B8179DD-9929-30B8-4975-633F7A47BD4E}"/>
              </a:ext>
            </a:extLst>
          </p:cNvPr>
          <p:cNvPicPr>
            <a:picLocks noChangeAspect="1"/>
          </p:cNvPicPr>
          <p:nvPr/>
        </p:nvPicPr>
        <p:blipFill>
          <a:blip r:embed="rId5"/>
          <a:stretch>
            <a:fillRect/>
          </a:stretch>
        </p:blipFill>
        <p:spPr>
          <a:xfrm>
            <a:off x="7451612" y="1971675"/>
            <a:ext cx="4426960" cy="2914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246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2.3 Layered View – 2.3.3 Customer Service Journey</a:t>
            </a:r>
          </a:p>
          <a:p>
            <a:pPr>
              <a:lnSpc>
                <a:spcPct val="120000"/>
              </a:lnSpc>
            </a:pPr>
            <a:r>
              <a:rPr lang="en-US" sz="4800" dirty="0"/>
              <a:t>Figure 21: Layered View – Sample for CSJ</a:t>
            </a:r>
          </a:p>
        </p:txBody>
      </p:sp>
      <p:sp>
        <p:nvSpPr>
          <p:cNvPr id="4" name="TextBox 3">
            <a:extLst>
              <a:ext uri="{FF2B5EF4-FFF2-40B4-BE49-F238E27FC236}">
                <a16:creationId xmlns:a16="http://schemas.microsoft.com/office/drawing/2014/main" id="{07551787-77E4-31DD-E24F-72D1EFF1F533}"/>
              </a:ext>
            </a:extLst>
          </p:cNvPr>
          <p:cNvSpPr txBox="1"/>
          <p:nvPr/>
        </p:nvSpPr>
        <p:spPr>
          <a:xfrm>
            <a:off x="22964" y="19050"/>
            <a:ext cx="1697901" cy="1107996"/>
          </a:xfrm>
          <a:prstGeom prst="rect">
            <a:avLst/>
          </a:prstGeom>
          <a:noFill/>
        </p:spPr>
        <p:txBody>
          <a:bodyPr wrap="none" rtlCol="0">
            <a:spAutoFit/>
          </a:bodyPr>
          <a:lstStyle/>
          <a:p>
            <a:pPr algn="ctr"/>
            <a:r>
              <a:rPr lang="en-US" sz="6600" dirty="0">
                <a:latin typeface="Algerian" panose="04020705040A02060702" pitchFamily="82" charset="0"/>
              </a:rPr>
              <a:t>021</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357A4C11-D4B6-9911-683F-12F1FF36DDA0}"/>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720864" y="19050"/>
            <a:ext cx="9290036" cy="485775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B68E4F0-265B-FEDC-A0BF-8FDB01EE0A42}"/>
              </a:ext>
            </a:extLst>
          </p:cNvPr>
          <p:cNvPicPr>
            <a:picLocks noChangeAspect="1"/>
          </p:cNvPicPr>
          <p:nvPr/>
        </p:nvPicPr>
        <p:blipFill>
          <a:blip r:embed="rId5"/>
          <a:stretch>
            <a:fillRect/>
          </a:stretch>
        </p:blipFill>
        <p:spPr>
          <a:xfrm>
            <a:off x="6572250" y="2069051"/>
            <a:ext cx="5486399" cy="27198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412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2.3 Layered View – 2.3.4 Swim-line Process View</a:t>
            </a:r>
          </a:p>
          <a:p>
            <a:pPr>
              <a:lnSpc>
                <a:spcPct val="120000"/>
              </a:lnSpc>
            </a:pPr>
            <a:r>
              <a:rPr lang="en-US" sz="4800" dirty="0"/>
              <a:t>Figure 22: Swim-line Process View – Design Pattern</a:t>
            </a:r>
          </a:p>
        </p:txBody>
      </p:sp>
      <p:sp>
        <p:nvSpPr>
          <p:cNvPr id="4" name="TextBox 3">
            <a:extLst>
              <a:ext uri="{FF2B5EF4-FFF2-40B4-BE49-F238E27FC236}">
                <a16:creationId xmlns:a16="http://schemas.microsoft.com/office/drawing/2014/main" id="{07551787-77E4-31DD-E24F-72D1EFF1F533}"/>
              </a:ext>
            </a:extLst>
          </p:cNvPr>
          <p:cNvSpPr txBox="1"/>
          <p:nvPr/>
        </p:nvSpPr>
        <p:spPr>
          <a:xfrm>
            <a:off x="22963" y="19050"/>
            <a:ext cx="1697902" cy="1107996"/>
          </a:xfrm>
          <a:prstGeom prst="rect">
            <a:avLst/>
          </a:prstGeom>
          <a:noFill/>
        </p:spPr>
        <p:txBody>
          <a:bodyPr wrap="none" rtlCol="0">
            <a:spAutoFit/>
          </a:bodyPr>
          <a:lstStyle/>
          <a:p>
            <a:pPr algn="ctr"/>
            <a:r>
              <a:rPr lang="en-US" sz="6600" dirty="0">
                <a:latin typeface="Algerian" panose="04020705040A02060702" pitchFamily="82" charset="0"/>
              </a:rPr>
              <a:t>022</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2AD2CE55-5A4E-8E0E-5E0D-CEC39B4687F8}"/>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167753" y="19050"/>
            <a:ext cx="9639300" cy="473818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90218CF-A12D-56B8-6A6E-DC8702A8D361}"/>
              </a:ext>
            </a:extLst>
          </p:cNvPr>
          <p:cNvPicPr>
            <a:picLocks noChangeAspect="1"/>
          </p:cNvPicPr>
          <p:nvPr/>
        </p:nvPicPr>
        <p:blipFill>
          <a:blip r:embed="rId5"/>
          <a:stretch>
            <a:fillRect/>
          </a:stretch>
        </p:blipFill>
        <p:spPr>
          <a:xfrm>
            <a:off x="7040765" y="2248298"/>
            <a:ext cx="4821682" cy="26020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029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2.3 Layered View – 2.3.5 Service Design View</a:t>
            </a:r>
          </a:p>
          <a:p>
            <a:pPr>
              <a:lnSpc>
                <a:spcPct val="120000"/>
              </a:lnSpc>
            </a:pPr>
            <a:r>
              <a:rPr lang="en-US" sz="4800" dirty="0"/>
              <a:t>Figure 23: Service Design View – Design Pattern 1</a:t>
            </a:r>
          </a:p>
        </p:txBody>
      </p:sp>
      <p:sp>
        <p:nvSpPr>
          <p:cNvPr id="4" name="TextBox 3">
            <a:extLst>
              <a:ext uri="{FF2B5EF4-FFF2-40B4-BE49-F238E27FC236}">
                <a16:creationId xmlns:a16="http://schemas.microsoft.com/office/drawing/2014/main" id="{07551787-77E4-31DD-E24F-72D1EFF1F533}"/>
              </a:ext>
            </a:extLst>
          </p:cNvPr>
          <p:cNvSpPr txBox="1"/>
          <p:nvPr/>
        </p:nvSpPr>
        <p:spPr>
          <a:xfrm>
            <a:off x="70589" y="66675"/>
            <a:ext cx="1697901" cy="1107996"/>
          </a:xfrm>
          <a:prstGeom prst="rect">
            <a:avLst/>
          </a:prstGeom>
          <a:noFill/>
        </p:spPr>
        <p:txBody>
          <a:bodyPr wrap="none" rtlCol="0">
            <a:spAutoFit/>
          </a:bodyPr>
          <a:lstStyle/>
          <a:p>
            <a:pPr algn="ctr"/>
            <a:r>
              <a:rPr lang="en-US" sz="6600" dirty="0">
                <a:latin typeface="Algerian" panose="04020705040A02060702" pitchFamily="82" charset="0"/>
              </a:rPr>
              <a:t>023</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6FEA2417-D906-C642-454E-F5D7A19CA80F}"/>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419224" y="110874"/>
            <a:ext cx="8753475" cy="459803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5DCA354-52A0-E96E-F7BC-D28C6DB234A2}"/>
              </a:ext>
            </a:extLst>
          </p:cNvPr>
          <p:cNvPicPr>
            <a:picLocks noChangeAspect="1"/>
          </p:cNvPicPr>
          <p:nvPr/>
        </p:nvPicPr>
        <p:blipFill>
          <a:blip r:embed="rId5"/>
          <a:stretch>
            <a:fillRect/>
          </a:stretch>
        </p:blipFill>
        <p:spPr>
          <a:xfrm>
            <a:off x="7934325" y="2472035"/>
            <a:ext cx="4137230" cy="24047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335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2.3 Layered View – 2.3.5 Service Design View</a:t>
            </a:r>
          </a:p>
          <a:p>
            <a:pPr>
              <a:lnSpc>
                <a:spcPct val="120000"/>
              </a:lnSpc>
            </a:pPr>
            <a:r>
              <a:rPr lang="en-US" sz="4800" dirty="0"/>
              <a:t>Figure 24: Service Design View – Design Pattern 2</a:t>
            </a:r>
          </a:p>
        </p:txBody>
      </p:sp>
      <p:sp>
        <p:nvSpPr>
          <p:cNvPr id="4" name="TextBox 3">
            <a:extLst>
              <a:ext uri="{FF2B5EF4-FFF2-40B4-BE49-F238E27FC236}">
                <a16:creationId xmlns:a16="http://schemas.microsoft.com/office/drawing/2014/main" id="{07551787-77E4-31DD-E24F-72D1EFF1F533}"/>
              </a:ext>
            </a:extLst>
          </p:cNvPr>
          <p:cNvSpPr txBox="1"/>
          <p:nvPr/>
        </p:nvSpPr>
        <p:spPr>
          <a:xfrm>
            <a:off x="70589" y="66675"/>
            <a:ext cx="1697901" cy="1107996"/>
          </a:xfrm>
          <a:prstGeom prst="rect">
            <a:avLst/>
          </a:prstGeom>
          <a:noFill/>
        </p:spPr>
        <p:txBody>
          <a:bodyPr wrap="none" rtlCol="0">
            <a:spAutoFit/>
          </a:bodyPr>
          <a:lstStyle/>
          <a:p>
            <a:pPr algn="ctr"/>
            <a:r>
              <a:rPr lang="en-US" sz="6600" dirty="0">
                <a:latin typeface="Algerian" panose="04020705040A02060702" pitchFamily="82" charset="0"/>
              </a:rPr>
              <a:t>024</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304CEF2E-2C85-78B7-B9D2-61F5A3009D4D}"/>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647824" y="59178"/>
            <a:ext cx="9020177" cy="473495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898016-8F7E-6598-99B5-1D87365AEE41}"/>
              </a:ext>
            </a:extLst>
          </p:cNvPr>
          <p:cNvPicPr>
            <a:picLocks noChangeAspect="1"/>
          </p:cNvPicPr>
          <p:nvPr/>
        </p:nvPicPr>
        <p:blipFill>
          <a:blip r:embed="rId5"/>
          <a:stretch>
            <a:fillRect/>
          </a:stretch>
        </p:blipFill>
        <p:spPr>
          <a:xfrm>
            <a:off x="8875032" y="2676524"/>
            <a:ext cx="3147019" cy="2867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699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2.3 Layered View – 2.3.6 Service Blueprint</a:t>
            </a:r>
          </a:p>
          <a:p>
            <a:pPr>
              <a:lnSpc>
                <a:spcPct val="120000"/>
              </a:lnSpc>
            </a:pPr>
            <a:r>
              <a:rPr lang="en-US" sz="4800" dirty="0"/>
              <a:t>Figure 25: Service Blueprint - Example</a:t>
            </a:r>
          </a:p>
        </p:txBody>
      </p:sp>
      <p:sp>
        <p:nvSpPr>
          <p:cNvPr id="4" name="TextBox 3">
            <a:extLst>
              <a:ext uri="{FF2B5EF4-FFF2-40B4-BE49-F238E27FC236}">
                <a16:creationId xmlns:a16="http://schemas.microsoft.com/office/drawing/2014/main" id="{07551787-77E4-31DD-E24F-72D1EFF1F533}"/>
              </a:ext>
            </a:extLst>
          </p:cNvPr>
          <p:cNvSpPr txBox="1"/>
          <p:nvPr/>
        </p:nvSpPr>
        <p:spPr>
          <a:xfrm>
            <a:off x="70589" y="66675"/>
            <a:ext cx="1697901" cy="1107996"/>
          </a:xfrm>
          <a:prstGeom prst="rect">
            <a:avLst/>
          </a:prstGeom>
          <a:noFill/>
        </p:spPr>
        <p:txBody>
          <a:bodyPr wrap="none" rtlCol="0">
            <a:spAutoFit/>
          </a:bodyPr>
          <a:lstStyle/>
          <a:p>
            <a:pPr algn="ctr"/>
            <a:r>
              <a:rPr lang="en-US" sz="6600" dirty="0">
                <a:latin typeface="Algerian" panose="04020705040A02060702" pitchFamily="82" charset="0"/>
              </a:rPr>
              <a:t>025</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13" name="Picture 12">
            <a:extLst>
              <a:ext uri="{FF2B5EF4-FFF2-40B4-BE49-F238E27FC236}">
                <a16:creationId xmlns:a16="http://schemas.microsoft.com/office/drawing/2014/main" id="{820E3511-D4C6-901E-D4CE-48A906433F4E}"/>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019288" y="16620"/>
            <a:ext cx="7715137" cy="470763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5617588-1D0C-C971-B5C1-8BA2FF826D22}"/>
              </a:ext>
            </a:extLst>
          </p:cNvPr>
          <p:cNvPicPr>
            <a:picLocks noChangeAspect="1"/>
          </p:cNvPicPr>
          <p:nvPr/>
        </p:nvPicPr>
        <p:blipFill>
          <a:blip r:embed="rId5"/>
          <a:stretch>
            <a:fillRect/>
          </a:stretch>
        </p:blipFill>
        <p:spPr>
          <a:xfrm>
            <a:off x="8477250" y="642085"/>
            <a:ext cx="3627878" cy="3577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87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8FE864-EA2C-69CF-10E7-012849F9959E}"/>
              </a:ext>
            </a:extLst>
          </p:cNvPr>
          <p:cNvPicPr>
            <a:picLocks noChangeAspect="1"/>
          </p:cNvPicPr>
          <p:nvPr/>
        </p:nvPicPr>
        <p:blipFill>
          <a:blip r:embed="rId3">
            <a:alphaModFix amt="75000"/>
          </a:blip>
          <a:stretch>
            <a:fillRect/>
          </a:stretch>
        </p:blipFill>
        <p:spPr>
          <a:xfrm>
            <a:off x="5915025" y="786626"/>
            <a:ext cx="4874078" cy="416079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460729BB-6F50-F9E0-DFE2-AC8DF3666967}"/>
              </a:ext>
            </a:extLst>
          </p:cNvPr>
          <p:cNvPicPr>
            <a:picLocks noChangeAspect="1"/>
          </p:cNvPicPr>
          <p:nvPr/>
        </p:nvPicPr>
        <p:blipFill>
          <a:blip r:embed="rId4"/>
          <a:stretch>
            <a:fillRect/>
          </a:stretch>
        </p:blipFill>
        <p:spPr>
          <a:xfrm>
            <a:off x="1028700" y="577076"/>
            <a:ext cx="4961065" cy="4961065"/>
          </a:xfrm>
          <a:prstGeom prst="rect">
            <a:avLst/>
          </a:prstGeom>
          <a:ln>
            <a:noFill/>
          </a:ln>
          <a:effectLst>
            <a:softEdge rad="112500"/>
          </a:effectLst>
        </p:spPr>
      </p:pic>
      <p:pic>
        <p:nvPicPr>
          <p:cNvPr id="13" name="Picture 12">
            <a:extLst>
              <a:ext uri="{FF2B5EF4-FFF2-40B4-BE49-F238E27FC236}">
                <a16:creationId xmlns:a16="http://schemas.microsoft.com/office/drawing/2014/main" id="{23003CB0-F1AD-CA52-D725-B32AF67CB75B}"/>
              </a:ext>
            </a:extLst>
          </p:cNvPr>
          <p:cNvPicPr>
            <a:picLocks noChangeAspect="1"/>
          </p:cNvPicPr>
          <p:nvPr/>
        </p:nvPicPr>
        <p:blipFill>
          <a:blip r:embed="rId5"/>
          <a:stretch>
            <a:fillRect/>
          </a:stretch>
        </p:blipFill>
        <p:spPr>
          <a:xfrm rot="21417380">
            <a:off x="1964871" y="1385887"/>
            <a:ext cx="2626859" cy="2043113"/>
          </a:xfrm>
          <a:prstGeom prst="rect">
            <a:avLst/>
          </a:prstGeom>
          <a:ln>
            <a:noFill/>
          </a:ln>
          <a:effectLst>
            <a:outerShdw blurRad="292100" dist="139700" dir="2700000" algn="tl" rotWithShape="0">
              <a:srgbClr val="333333">
                <a:alpha val="65000"/>
              </a:srgbClr>
            </a:outerShdw>
          </a:effectLst>
          <a:scene3d>
            <a:camera prst="isometricTopUp"/>
            <a:lightRig rig="threePt" dir="t"/>
          </a:scene3d>
        </p:spPr>
      </p:pic>
    </p:spTree>
    <p:extLst>
      <p:ext uri="{BB962C8B-B14F-4D97-AF65-F5344CB8AC3E}">
        <p14:creationId xmlns:p14="http://schemas.microsoft.com/office/powerpoint/2010/main" val="263476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2.3 Layered View – 2.3.6 Service Blueprint</a:t>
            </a:r>
          </a:p>
          <a:p>
            <a:pPr>
              <a:lnSpc>
                <a:spcPct val="120000"/>
              </a:lnSpc>
            </a:pPr>
            <a:r>
              <a:rPr lang="en-US" sz="4800" dirty="0"/>
              <a:t>Figure 26: Service Blueprint as a Layered View</a:t>
            </a:r>
          </a:p>
        </p:txBody>
      </p:sp>
      <p:sp>
        <p:nvSpPr>
          <p:cNvPr id="4" name="TextBox 3">
            <a:extLst>
              <a:ext uri="{FF2B5EF4-FFF2-40B4-BE49-F238E27FC236}">
                <a16:creationId xmlns:a16="http://schemas.microsoft.com/office/drawing/2014/main" id="{07551787-77E4-31DD-E24F-72D1EFF1F533}"/>
              </a:ext>
            </a:extLst>
          </p:cNvPr>
          <p:cNvSpPr txBox="1"/>
          <p:nvPr/>
        </p:nvSpPr>
        <p:spPr>
          <a:xfrm>
            <a:off x="70589" y="66675"/>
            <a:ext cx="1697901" cy="1107996"/>
          </a:xfrm>
          <a:prstGeom prst="rect">
            <a:avLst/>
          </a:prstGeom>
          <a:noFill/>
        </p:spPr>
        <p:txBody>
          <a:bodyPr wrap="none" rtlCol="0">
            <a:spAutoFit/>
          </a:bodyPr>
          <a:lstStyle/>
          <a:p>
            <a:pPr algn="ctr"/>
            <a:r>
              <a:rPr lang="en-US" sz="6600" dirty="0">
                <a:latin typeface="Algerian" panose="04020705040A02060702" pitchFamily="82" charset="0"/>
              </a:rPr>
              <a:t>026</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F8C35795-D869-A403-138F-002584798594}"/>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695325" y="438150"/>
            <a:ext cx="7711652" cy="423352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433C49C-BEC0-CC86-91DF-1126872705E8}"/>
              </a:ext>
            </a:extLst>
          </p:cNvPr>
          <p:cNvPicPr>
            <a:picLocks noChangeAspect="1"/>
          </p:cNvPicPr>
          <p:nvPr/>
        </p:nvPicPr>
        <p:blipFill>
          <a:blip r:embed="rId5"/>
          <a:stretch>
            <a:fillRect/>
          </a:stretch>
        </p:blipFill>
        <p:spPr>
          <a:xfrm>
            <a:off x="6577861" y="66675"/>
            <a:ext cx="5543550" cy="2696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594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2.4 Interaction View – 2.4.1 Actor Interaction View</a:t>
            </a:r>
          </a:p>
          <a:p>
            <a:pPr>
              <a:lnSpc>
                <a:spcPct val="120000"/>
              </a:lnSpc>
            </a:pPr>
            <a:r>
              <a:rPr lang="en-US" sz="4800" dirty="0"/>
              <a:t>Figure 27: Actor Interaction (Co-operation) View – Design Pattern</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70" y="28575"/>
            <a:ext cx="2199641" cy="1446550"/>
          </a:xfrm>
          <a:prstGeom prst="rect">
            <a:avLst/>
          </a:prstGeom>
          <a:noFill/>
        </p:spPr>
        <p:txBody>
          <a:bodyPr wrap="none" rtlCol="0">
            <a:spAutoFit/>
          </a:bodyPr>
          <a:lstStyle/>
          <a:p>
            <a:pPr algn="ctr"/>
            <a:r>
              <a:rPr lang="en-US" sz="8800" dirty="0">
                <a:latin typeface="Algerian" panose="04020705040A02060702" pitchFamily="82" charset="0"/>
              </a:rPr>
              <a:t>027</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EC5B776B-C677-3CE4-0794-D3B288D7A575}"/>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406096" y="-5836"/>
            <a:ext cx="9144002" cy="475254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5F458B0-CC13-6B16-C3EF-644E8CBEA3D4}"/>
              </a:ext>
            </a:extLst>
          </p:cNvPr>
          <p:cNvPicPr>
            <a:picLocks noChangeAspect="1"/>
          </p:cNvPicPr>
          <p:nvPr/>
        </p:nvPicPr>
        <p:blipFill>
          <a:blip r:embed="rId5"/>
          <a:stretch>
            <a:fillRect/>
          </a:stretch>
        </p:blipFill>
        <p:spPr>
          <a:xfrm>
            <a:off x="5753100" y="1752600"/>
            <a:ext cx="6076950" cy="2600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465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2.4 Interaction View – 2.4.2 Process Interaction (Co-operation) View</a:t>
            </a:r>
          </a:p>
          <a:p>
            <a:pPr>
              <a:lnSpc>
                <a:spcPct val="120000"/>
              </a:lnSpc>
            </a:pPr>
            <a:r>
              <a:rPr lang="en-US" sz="4800" dirty="0"/>
              <a:t>Figure 28: Process Interaction View – Design Pattern</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71"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028</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AC02650C-4163-A1FD-338D-073E006DC440}"/>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323975" y="56983"/>
            <a:ext cx="9344026" cy="481981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B256726-9833-DF99-548E-D9D5AE053617}"/>
              </a:ext>
            </a:extLst>
          </p:cNvPr>
          <p:cNvPicPr>
            <a:picLocks noChangeAspect="1"/>
          </p:cNvPicPr>
          <p:nvPr/>
        </p:nvPicPr>
        <p:blipFill>
          <a:blip r:embed="rId5"/>
          <a:stretch>
            <a:fillRect/>
          </a:stretch>
        </p:blipFill>
        <p:spPr>
          <a:xfrm>
            <a:off x="5672137" y="1990725"/>
            <a:ext cx="6010275" cy="2505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864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2.4 Interaction View – 2.4.3 Application Interaction (Co-operation) View</a:t>
            </a:r>
          </a:p>
          <a:p>
            <a:pPr>
              <a:lnSpc>
                <a:spcPct val="120000"/>
              </a:lnSpc>
            </a:pPr>
            <a:r>
              <a:rPr lang="en-US" sz="4800" dirty="0"/>
              <a:t>Figure 29: Application Interaction View – Design Pattern</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71"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029</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A8E11D12-5518-2808-96A2-FB362CED0654}"/>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724453" y="108355"/>
            <a:ext cx="9372171" cy="476844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BD91282-78E2-EA59-5340-9161D5766203}"/>
              </a:ext>
            </a:extLst>
          </p:cNvPr>
          <p:cNvPicPr>
            <a:picLocks noChangeAspect="1"/>
          </p:cNvPicPr>
          <p:nvPr/>
        </p:nvPicPr>
        <p:blipFill>
          <a:blip r:embed="rId5"/>
          <a:stretch>
            <a:fillRect/>
          </a:stretch>
        </p:blipFill>
        <p:spPr>
          <a:xfrm>
            <a:off x="5253037" y="1928812"/>
            <a:ext cx="5941912" cy="2566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09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2.5 Business Process View</a:t>
            </a:r>
          </a:p>
          <a:p>
            <a:pPr>
              <a:lnSpc>
                <a:spcPct val="120000"/>
              </a:lnSpc>
            </a:pPr>
            <a:r>
              <a:rPr lang="en-US" sz="4800" dirty="0"/>
              <a:t>Figure 30: Process View - Example</a:t>
            </a:r>
          </a:p>
        </p:txBody>
      </p:sp>
      <p:sp>
        <p:nvSpPr>
          <p:cNvPr id="4" name="TextBox 3">
            <a:extLst>
              <a:ext uri="{FF2B5EF4-FFF2-40B4-BE49-F238E27FC236}">
                <a16:creationId xmlns:a16="http://schemas.microsoft.com/office/drawing/2014/main" id="{07551787-77E4-31DD-E24F-72D1EFF1F533}"/>
              </a:ext>
            </a:extLst>
          </p:cNvPr>
          <p:cNvSpPr txBox="1"/>
          <p:nvPr/>
        </p:nvSpPr>
        <p:spPr>
          <a:xfrm>
            <a:off x="36483" y="28575"/>
            <a:ext cx="2185214" cy="1446550"/>
          </a:xfrm>
          <a:prstGeom prst="rect">
            <a:avLst/>
          </a:prstGeom>
          <a:noFill/>
        </p:spPr>
        <p:txBody>
          <a:bodyPr wrap="none" rtlCol="0">
            <a:spAutoFit/>
          </a:bodyPr>
          <a:lstStyle/>
          <a:p>
            <a:pPr algn="ctr"/>
            <a:r>
              <a:rPr lang="en-US" sz="8800" dirty="0">
                <a:latin typeface="Algerian" panose="04020705040A02060702" pitchFamily="82" charset="0"/>
              </a:rPr>
              <a:t>030</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2858F437-AA57-03AC-BFCF-1DD5D9A94461}"/>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523999" y="114301"/>
            <a:ext cx="10084088" cy="458217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D7D6B09-22AE-577B-3646-BBC63F9A372C}"/>
              </a:ext>
            </a:extLst>
          </p:cNvPr>
          <p:cNvPicPr>
            <a:picLocks noChangeAspect="1"/>
          </p:cNvPicPr>
          <p:nvPr/>
        </p:nvPicPr>
        <p:blipFill>
          <a:blip r:embed="rId5"/>
          <a:stretch>
            <a:fillRect/>
          </a:stretch>
        </p:blipFill>
        <p:spPr>
          <a:xfrm>
            <a:off x="6991349" y="2455824"/>
            <a:ext cx="4695825" cy="22406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275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2.5 Business Process View – 2.5.1 Business Process Functional Decomposition</a:t>
            </a:r>
          </a:p>
          <a:p>
            <a:pPr>
              <a:lnSpc>
                <a:spcPct val="120000"/>
              </a:lnSpc>
            </a:pPr>
            <a:r>
              <a:rPr lang="en-US" sz="4800" dirty="0"/>
              <a:t>Figure 31: Business Function View</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70"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031</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D3ADE09A-CFD1-041B-6BF4-88CD96CB0CAE}"/>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320153" y="28575"/>
            <a:ext cx="9608843" cy="470710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C6ECA11-9F38-A84B-BA6B-73C4B87AAA39}"/>
              </a:ext>
            </a:extLst>
          </p:cNvPr>
          <p:cNvPicPr>
            <a:picLocks noChangeAspect="1"/>
          </p:cNvPicPr>
          <p:nvPr/>
        </p:nvPicPr>
        <p:blipFill>
          <a:blip r:embed="rId5"/>
          <a:stretch>
            <a:fillRect/>
          </a:stretch>
        </p:blipFill>
        <p:spPr>
          <a:xfrm>
            <a:off x="6600826" y="2230970"/>
            <a:ext cx="5229224" cy="25382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484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2.5 Business Process View – 2.5.1 Business Process Functional Decomposition</a:t>
            </a:r>
          </a:p>
          <a:p>
            <a:pPr>
              <a:lnSpc>
                <a:spcPct val="120000"/>
              </a:lnSpc>
            </a:pPr>
            <a:r>
              <a:rPr lang="en-US" sz="4800" dirty="0"/>
              <a:t>Figure 32: Business Process Map</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70"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032</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E019DF4C-8D64-127C-9FCF-C9F1228A3F0E}"/>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762123" y="0"/>
            <a:ext cx="9144002" cy="477465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9296480-003B-939C-1392-7C53697CC016}"/>
              </a:ext>
            </a:extLst>
          </p:cNvPr>
          <p:cNvPicPr>
            <a:picLocks noChangeAspect="1"/>
          </p:cNvPicPr>
          <p:nvPr/>
        </p:nvPicPr>
        <p:blipFill>
          <a:blip r:embed="rId5"/>
          <a:stretch>
            <a:fillRect/>
          </a:stretch>
        </p:blipFill>
        <p:spPr>
          <a:xfrm>
            <a:off x="7743825" y="2240299"/>
            <a:ext cx="3995737" cy="26458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559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2.6 Conceptual Data Model View</a:t>
            </a:r>
          </a:p>
          <a:p>
            <a:pPr>
              <a:lnSpc>
                <a:spcPct val="120000"/>
              </a:lnSpc>
            </a:pPr>
            <a:r>
              <a:rPr lang="en-US" sz="4800" dirty="0"/>
              <a:t>Figure 33: Conceptual Data Model View - Example</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70"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033</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6AA2A7CC-6D8A-17A5-ADA5-65D7E9CA4362}"/>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028254" y="28575"/>
            <a:ext cx="7601521" cy="472584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7390D07-EC09-780D-4092-429357C861F3}"/>
              </a:ext>
            </a:extLst>
          </p:cNvPr>
          <p:cNvPicPr>
            <a:picLocks noChangeAspect="1"/>
          </p:cNvPicPr>
          <p:nvPr/>
        </p:nvPicPr>
        <p:blipFill>
          <a:blip r:embed="rId5"/>
          <a:stretch>
            <a:fillRect/>
          </a:stretch>
        </p:blipFill>
        <p:spPr>
          <a:xfrm>
            <a:off x="6096000" y="2124327"/>
            <a:ext cx="5876925" cy="2732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854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2.7 Data Model View</a:t>
            </a:r>
          </a:p>
          <a:p>
            <a:pPr>
              <a:lnSpc>
                <a:spcPct val="120000"/>
              </a:lnSpc>
            </a:pPr>
            <a:r>
              <a:rPr lang="en-US" sz="4800" dirty="0"/>
              <a:t>Figure 34: Data Model View - Example</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70"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034</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378579D1-EDFC-1478-1846-EC43CAD6E839}"/>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392657" y="28575"/>
            <a:ext cx="7002872" cy="489322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B2CFF63-CC53-9F9A-1B43-144379280658}"/>
              </a:ext>
            </a:extLst>
          </p:cNvPr>
          <p:cNvPicPr>
            <a:picLocks noChangeAspect="1"/>
          </p:cNvPicPr>
          <p:nvPr/>
        </p:nvPicPr>
        <p:blipFill>
          <a:blip r:embed="rId5"/>
          <a:stretch>
            <a:fillRect/>
          </a:stretch>
        </p:blipFill>
        <p:spPr>
          <a:xfrm>
            <a:off x="6819016" y="2289921"/>
            <a:ext cx="5153025" cy="2424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302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2.8 Technology Platform View (Infrastructure View)</a:t>
            </a:r>
          </a:p>
          <a:p>
            <a:pPr>
              <a:lnSpc>
                <a:spcPct val="120000"/>
              </a:lnSpc>
            </a:pPr>
            <a:r>
              <a:rPr lang="en-US" sz="4800" dirty="0"/>
              <a:t>Figure 35: Technology Platform View – Design Pattern</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70"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035</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26207E3B-D8EE-BE70-C161-70A8B2FEE375}"/>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578492" y="28575"/>
            <a:ext cx="7936474" cy="476009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CF3E754-139B-ED83-1366-2CB7F0C023C0}"/>
              </a:ext>
            </a:extLst>
          </p:cNvPr>
          <p:cNvPicPr>
            <a:picLocks noChangeAspect="1"/>
          </p:cNvPicPr>
          <p:nvPr/>
        </p:nvPicPr>
        <p:blipFill>
          <a:blip r:embed="rId5"/>
          <a:stretch>
            <a:fillRect/>
          </a:stretch>
        </p:blipFill>
        <p:spPr>
          <a:xfrm>
            <a:off x="7486650" y="2613604"/>
            <a:ext cx="4219575" cy="22329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002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73D9B1-0925-F334-579D-E1B4F4009981}"/>
              </a:ext>
            </a:extLst>
          </p:cNvPr>
          <p:cNvPicPr>
            <a:picLocks noChangeAspect="1"/>
          </p:cNvPicPr>
          <p:nvPr/>
        </p:nvPicPr>
        <p:blipFill>
          <a:blip r:embed="rId3"/>
          <a:stretch>
            <a:fillRect/>
          </a:stretch>
        </p:blipFill>
        <p:spPr>
          <a:xfrm>
            <a:off x="1597895" y="695325"/>
            <a:ext cx="5162812" cy="5067300"/>
          </a:xfrm>
          <a:prstGeom prst="rect">
            <a:avLst/>
          </a:prstGeom>
          <a:ln>
            <a:noFill/>
          </a:ln>
          <a:effectLst>
            <a:softEdge rad="112500"/>
          </a:effectLst>
        </p:spPr>
      </p:pic>
      <p:pic>
        <p:nvPicPr>
          <p:cNvPr id="13" name="Picture 12">
            <a:extLst>
              <a:ext uri="{FF2B5EF4-FFF2-40B4-BE49-F238E27FC236}">
                <a16:creationId xmlns:a16="http://schemas.microsoft.com/office/drawing/2014/main" id="{23003CB0-F1AD-CA52-D725-B32AF67CB75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19651" y="1826529"/>
            <a:ext cx="1803144" cy="140244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88FE864-EA2C-69CF-10E7-012849F9959E}"/>
              </a:ext>
            </a:extLst>
          </p:cNvPr>
          <p:cNvPicPr>
            <a:picLocks noChangeAspect="1"/>
          </p:cNvPicPr>
          <p:nvPr/>
        </p:nvPicPr>
        <p:blipFill>
          <a:blip r:embed="rId5">
            <a:alphaModFix amt="75000"/>
          </a:blip>
          <a:stretch>
            <a:fillRect/>
          </a:stretch>
        </p:blipFill>
        <p:spPr>
          <a:xfrm>
            <a:off x="5675271" y="216871"/>
            <a:ext cx="2273753" cy="175700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7A5C9E13-D493-D823-0F0F-74A1F4268127}"/>
              </a:ext>
            </a:extLst>
          </p:cNvPr>
          <p:cNvPicPr>
            <a:picLocks noChangeAspect="1"/>
          </p:cNvPicPr>
          <p:nvPr/>
        </p:nvPicPr>
        <p:blipFill>
          <a:blip r:embed="rId6"/>
          <a:stretch>
            <a:fillRect/>
          </a:stretch>
        </p:blipFill>
        <p:spPr>
          <a:xfrm>
            <a:off x="6876798" y="933894"/>
            <a:ext cx="3263028" cy="178593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D477BD6-3761-A635-13F3-550385245741}"/>
              </a:ext>
            </a:extLst>
          </p:cNvPr>
          <p:cNvPicPr>
            <a:picLocks noChangeAspect="1"/>
          </p:cNvPicPr>
          <p:nvPr/>
        </p:nvPicPr>
        <p:blipFill>
          <a:blip r:embed="rId7"/>
          <a:stretch>
            <a:fillRect/>
          </a:stretch>
        </p:blipFill>
        <p:spPr>
          <a:xfrm>
            <a:off x="7355605" y="2644923"/>
            <a:ext cx="3495675" cy="142697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7705F35-480B-B6A5-26E1-E792F324C8D1}"/>
              </a:ext>
            </a:extLst>
          </p:cNvPr>
          <p:cNvPicPr>
            <a:picLocks noChangeAspect="1"/>
          </p:cNvPicPr>
          <p:nvPr/>
        </p:nvPicPr>
        <p:blipFill>
          <a:blip r:embed="rId8"/>
          <a:stretch>
            <a:fillRect/>
          </a:stretch>
        </p:blipFill>
        <p:spPr>
          <a:xfrm>
            <a:off x="5591175" y="3863799"/>
            <a:ext cx="3938587" cy="22988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458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2.8 Technology Platform View (Infrastructure View)</a:t>
            </a:r>
          </a:p>
          <a:p>
            <a:pPr>
              <a:lnSpc>
                <a:spcPct val="120000"/>
              </a:lnSpc>
            </a:pPr>
            <a:r>
              <a:rPr lang="en-US" sz="4800" dirty="0"/>
              <a:t>Figure 36: Technology Platform – Example</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70"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036</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E594C93B-C2A8-C6D9-BFC4-2337C681E2EA}"/>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140289" y="177026"/>
            <a:ext cx="10689761" cy="423731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D046F47-3A6E-EC15-8A67-ADCDC9FE2F95}"/>
              </a:ext>
            </a:extLst>
          </p:cNvPr>
          <p:cNvPicPr>
            <a:picLocks noChangeAspect="1"/>
          </p:cNvPicPr>
          <p:nvPr/>
        </p:nvPicPr>
        <p:blipFill>
          <a:blip r:embed="rId5"/>
          <a:stretch>
            <a:fillRect/>
          </a:stretch>
        </p:blipFill>
        <p:spPr>
          <a:xfrm>
            <a:off x="9163066" y="234176"/>
            <a:ext cx="2557446" cy="3181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133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2.9.1 Application Design Pattern – Figure 37</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9" y="28575"/>
            <a:ext cx="2199641" cy="1446550"/>
          </a:xfrm>
          <a:prstGeom prst="rect">
            <a:avLst/>
          </a:prstGeom>
          <a:noFill/>
        </p:spPr>
        <p:txBody>
          <a:bodyPr wrap="none" rtlCol="0">
            <a:spAutoFit/>
          </a:bodyPr>
          <a:lstStyle/>
          <a:p>
            <a:pPr algn="ctr"/>
            <a:r>
              <a:rPr lang="en-US" sz="8800" dirty="0">
                <a:latin typeface="Algerian" panose="04020705040A02060702" pitchFamily="82" charset="0"/>
              </a:rPr>
              <a:t>037</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ADB87B46-29ED-76D4-7220-0B497258D76A}"/>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057399" y="107795"/>
            <a:ext cx="9748619" cy="476900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41920B7-0053-E6A5-8324-5FC305CB25A8}"/>
              </a:ext>
            </a:extLst>
          </p:cNvPr>
          <p:cNvPicPr>
            <a:picLocks noChangeAspect="1"/>
          </p:cNvPicPr>
          <p:nvPr/>
        </p:nvPicPr>
        <p:blipFill>
          <a:blip r:embed="rId5"/>
          <a:stretch>
            <a:fillRect/>
          </a:stretch>
        </p:blipFill>
        <p:spPr>
          <a:xfrm>
            <a:off x="5136582" y="107795"/>
            <a:ext cx="6855394" cy="1977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419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2.9.1 Application Design Pattern – Figure 38</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70"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038</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D153A21C-45A0-26F6-EA54-924B1F494396}"/>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371660" y="98152"/>
            <a:ext cx="9963090" cy="486665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D7F7EA32-826A-9465-F55F-69F518F7F995}"/>
              </a:ext>
            </a:extLst>
          </p:cNvPr>
          <p:cNvPicPr>
            <a:picLocks noChangeAspect="1"/>
          </p:cNvPicPr>
          <p:nvPr/>
        </p:nvPicPr>
        <p:blipFill>
          <a:blip r:embed="rId5"/>
          <a:stretch>
            <a:fillRect/>
          </a:stretch>
        </p:blipFill>
        <p:spPr>
          <a:xfrm>
            <a:off x="4904958" y="242699"/>
            <a:ext cx="4209220" cy="19956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610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2.9.1 Application View – Design Pattern – Figure 39</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70"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039</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4AEEA475-4269-C791-8A82-F0F3C393EB89}"/>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228910" y="163435"/>
            <a:ext cx="8658225" cy="469381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58920B4-7CBD-FF24-1C94-1A14376EB476}"/>
              </a:ext>
            </a:extLst>
          </p:cNvPr>
          <p:cNvPicPr>
            <a:picLocks noChangeAspect="1"/>
          </p:cNvPicPr>
          <p:nvPr/>
        </p:nvPicPr>
        <p:blipFill>
          <a:blip r:embed="rId5"/>
          <a:stretch>
            <a:fillRect/>
          </a:stretch>
        </p:blipFill>
        <p:spPr>
          <a:xfrm>
            <a:off x="6586597" y="234176"/>
            <a:ext cx="1857375" cy="2105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41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2.9.2 Application Logical Structure View – Figure 40</a:t>
            </a:r>
          </a:p>
        </p:txBody>
      </p:sp>
      <p:sp>
        <p:nvSpPr>
          <p:cNvPr id="4" name="TextBox 3">
            <a:extLst>
              <a:ext uri="{FF2B5EF4-FFF2-40B4-BE49-F238E27FC236}">
                <a16:creationId xmlns:a16="http://schemas.microsoft.com/office/drawing/2014/main" id="{07551787-77E4-31DD-E24F-72D1EFF1F533}"/>
              </a:ext>
            </a:extLst>
          </p:cNvPr>
          <p:cNvSpPr txBox="1"/>
          <p:nvPr/>
        </p:nvSpPr>
        <p:spPr>
          <a:xfrm>
            <a:off x="36482" y="28575"/>
            <a:ext cx="2185214" cy="1446550"/>
          </a:xfrm>
          <a:prstGeom prst="rect">
            <a:avLst/>
          </a:prstGeom>
          <a:noFill/>
        </p:spPr>
        <p:txBody>
          <a:bodyPr wrap="none" rtlCol="0">
            <a:spAutoFit/>
          </a:bodyPr>
          <a:lstStyle/>
          <a:p>
            <a:pPr algn="ctr"/>
            <a:r>
              <a:rPr lang="en-US" sz="8800" dirty="0">
                <a:latin typeface="Algerian" panose="04020705040A02060702" pitchFamily="82" charset="0"/>
              </a:rPr>
              <a:t>040</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5E6BF79E-BFDB-251F-5232-FFA9159BBF3F}"/>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421231" y="28574"/>
            <a:ext cx="8660555" cy="484822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3DBE447-8401-96F4-F15A-776E11DA432D}"/>
              </a:ext>
            </a:extLst>
          </p:cNvPr>
          <p:cNvPicPr>
            <a:picLocks noChangeAspect="1"/>
          </p:cNvPicPr>
          <p:nvPr/>
        </p:nvPicPr>
        <p:blipFill>
          <a:blip r:embed="rId5"/>
          <a:stretch>
            <a:fillRect/>
          </a:stretch>
        </p:blipFill>
        <p:spPr>
          <a:xfrm>
            <a:off x="5591176" y="303228"/>
            <a:ext cx="6351850" cy="1716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886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2.9.2 Application Logical Structure View – Figure 41</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9"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041</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D69C3E52-0E02-AB5F-E0BB-E3B0EF38C81E}"/>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228909" y="28575"/>
            <a:ext cx="8705850" cy="486778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EBD1731-A4AB-D128-AA3A-F03320E965E0}"/>
              </a:ext>
            </a:extLst>
          </p:cNvPr>
          <p:cNvPicPr>
            <a:picLocks noChangeAspect="1"/>
          </p:cNvPicPr>
          <p:nvPr/>
        </p:nvPicPr>
        <p:blipFill>
          <a:blip r:embed="rId5"/>
          <a:stretch>
            <a:fillRect/>
          </a:stretch>
        </p:blipFill>
        <p:spPr>
          <a:xfrm>
            <a:off x="4953000" y="114300"/>
            <a:ext cx="6972300" cy="228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375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2.9.2 Application Logical Structure View – Figure 42</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9"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042</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A6423E81-8232-2CA7-A8C3-1D507099CE9F}"/>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933575" y="28575"/>
            <a:ext cx="8839199" cy="485433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D352AAA-E42D-E023-BD66-DFED7F518669}"/>
              </a:ext>
            </a:extLst>
          </p:cNvPr>
          <p:cNvPicPr>
            <a:picLocks noChangeAspect="1"/>
          </p:cNvPicPr>
          <p:nvPr/>
        </p:nvPicPr>
        <p:blipFill>
          <a:blip r:embed="rId5"/>
          <a:stretch>
            <a:fillRect/>
          </a:stretch>
        </p:blipFill>
        <p:spPr>
          <a:xfrm>
            <a:off x="4667250" y="903420"/>
            <a:ext cx="7243762" cy="1143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6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2.9.3 Component Model (CM) – 2.9.3.1 Figure 43: CM-0</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9"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043</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EEFF3633-6EE5-F497-6810-7FE39EDA00CB}"/>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105023" y="102773"/>
            <a:ext cx="9144002" cy="477402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6216894-D5AC-7EAF-ADF8-772ABCAC972C}"/>
              </a:ext>
            </a:extLst>
          </p:cNvPr>
          <p:cNvPicPr>
            <a:picLocks noChangeAspect="1"/>
          </p:cNvPicPr>
          <p:nvPr/>
        </p:nvPicPr>
        <p:blipFill>
          <a:blip r:embed="rId5"/>
          <a:stretch>
            <a:fillRect/>
          </a:stretch>
        </p:blipFill>
        <p:spPr>
          <a:xfrm>
            <a:off x="7194158" y="129718"/>
            <a:ext cx="4364429" cy="26908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454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2.9.3 Component Model (CM) – 2.9.3.2 Figure 44: CM-1</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9"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044</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4063E9A0-AC2B-B8B5-0CE4-716FCBB02461}"/>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105024" y="28575"/>
            <a:ext cx="9413836" cy="493395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92E4C6D-05E0-7344-466A-06F8691BE54A}"/>
              </a:ext>
            </a:extLst>
          </p:cNvPr>
          <p:cNvPicPr>
            <a:picLocks noChangeAspect="1"/>
          </p:cNvPicPr>
          <p:nvPr/>
        </p:nvPicPr>
        <p:blipFill>
          <a:blip r:embed="rId5"/>
          <a:stretch>
            <a:fillRect/>
          </a:stretch>
        </p:blipFill>
        <p:spPr>
          <a:xfrm>
            <a:off x="4743450" y="643503"/>
            <a:ext cx="7162800" cy="2222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04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2.9.3 Component Model (CM) – 2.9.3.3 Figure 45: CM-2</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9"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045</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13B10E7D-42C7-88E3-D097-7C193052ADF4}"/>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421232" y="28575"/>
            <a:ext cx="9344027" cy="488740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EACE245-FB7A-69AD-BF7F-5B07E4C6E788}"/>
              </a:ext>
            </a:extLst>
          </p:cNvPr>
          <p:cNvPicPr>
            <a:picLocks noChangeAspect="1"/>
          </p:cNvPicPr>
          <p:nvPr/>
        </p:nvPicPr>
        <p:blipFill>
          <a:blip r:embed="rId5"/>
          <a:stretch>
            <a:fillRect/>
          </a:stretch>
        </p:blipFill>
        <p:spPr>
          <a:xfrm>
            <a:off x="7418173" y="93678"/>
            <a:ext cx="4269002" cy="3067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036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p:txBody>
          <a:bodyP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p:txBody>
          <a:bodyPr>
            <a:normAutofit/>
          </a:bodyPr>
          <a:lstStyle/>
          <a:p>
            <a:r>
              <a:rPr lang="en-US" sz="4800" dirty="0"/>
              <a:t>1.1 Purpose and Scope</a:t>
            </a:r>
          </a:p>
        </p:txBody>
      </p:sp>
      <p:sp>
        <p:nvSpPr>
          <p:cNvPr id="4" name="TextBox 3">
            <a:extLst>
              <a:ext uri="{FF2B5EF4-FFF2-40B4-BE49-F238E27FC236}">
                <a16:creationId xmlns:a16="http://schemas.microsoft.com/office/drawing/2014/main" id="{07551787-77E4-31DD-E24F-72D1EFF1F533}"/>
              </a:ext>
            </a:extLst>
          </p:cNvPr>
          <p:cNvSpPr txBox="1"/>
          <p:nvPr/>
        </p:nvSpPr>
        <p:spPr>
          <a:xfrm>
            <a:off x="0" y="0"/>
            <a:ext cx="1686680" cy="1107996"/>
          </a:xfrm>
          <a:prstGeom prst="rect">
            <a:avLst/>
          </a:prstGeom>
          <a:noFill/>
        </p:spPr>
        <p:txBody>
          <a:bodyPr wrap="none" rtlCol="0">
            <a:spAutoFit/>
          </a:bodyPr>
          <a:lstStyle/>
          <a:p>
            <a:pPr algn="ctr"/>
            <a:r>
              <a:rPr lang="en-US" sz="6600" dirty="0">
                <a:latin typeface="Algerian" panose="04020705040A02060702" pitchFamily="82" charset="0"/>
              </a:rPr>
              <a:t>001</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7"/>
            <a:ext cx="2803480" cy="2859073"/>
          </a:xfrm>
          <a:prstGeom prst="rect">
            <a:avLst/>
          </a:prstGeom>
          <a:ln>
            <a:noFill/>
          </a:ln>
          <a:effectLst>
            <a:softEdge rad="112500"/>
          </a:effectLst>
        </p:spPr>
      </p:pic>
      <p:pic>
        <p:nvPicPr>
          <p:cNvPr id="7" name="Picture 6">
            <a:extLst>
              <a:ext uri="{FF2B5EF4-FFF2-40B4-BE49-F238E27FC236}">
                <a16:creationId xmlns:a16="http://schemas.microsoft.com/office/drawing/2014/main" id="{6F2E7A02-58FF-16CD-7E97-8AE745D198BB}"/>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803480" y="507831"/>
            <a:ext cx="9227419" cy="403147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DF3A346-5683-A818-422A-BA4501FABADC}"/>
              </a:ext>
            </a:extLst>
          </p:cNvPr>
          <p:cNvPicPr>
            <a:picLocks noChangeAspect="1"/>
          </p:cNvPicPr>
          <p:nvPr/>
        </p:nvPicPr>
        <p:blipFill>
          <a:blip r:embed="rId5"/>
          <a:stretch>
            <a:fillRect/>
          </a:stretch>
        </p:blipFill>
        <p:spPr>
          <a:xfrm>
            <a:off x="8749367" y="1179527"/>
            <a:ext cx="3356008" cy="21165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932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2.9.4 Database – Figure 46: Logical Database View</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8" y="28575"/>
            <a:ext cx="2199641" cy="1446550"/>
          </a:xfrm>
          <a:prstGeom prst="rect">
            <a:avLst/>
          </a:prstGeom>
          <a:noFill/>
        </p:spPr>
        <p:txBody>
          <a:bodyPr wrap="none" rtlCol="0">
            <a:spAutoFit/>
          </a:bodyPr>
          <a:lstStyle/>
          <a:p>
            <a:pPr algn="ctr"/>
            <a:r>
              <a:rPr lang="en-US" sz="8800" dirty="0">
                <a:latin typeface="Algerian" panose="04020705040A02060702" pitchFamily="82" charset="0"/>
              </a:rPr>
              <a:t>046</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721090D1-2700-02E6-06C0-8170A9F823C8}"/>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563910" y="28575"/>
            <a:ext cx="7932640" cy="484822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96529DF-522A-4F83-7158-E8BE58BBC1D2}"/>
              </a:ext>
            </a:extLst>
          </p:cNvPr>
          <p:cNvPicPr>
            <a:picLocks noChangeAspect="1"/>
          </p:cNvPicPr>
          <p:nvPr/>
        </p:nvPicPr>
        <p:blipFill>
          <a:blip r:embed="rId5"/>
          <a:stretch>
            <a:fillRect/>
          </a:stretch>
        </p:blipFill>
        <p:spPr>
          <a:xfrm>
            <a:off x="3851178" y="307228"/>
            <a:ext cx="8024812" cy="19477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246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2.9.4 Database – Figure 47: Data Model View</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9"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047</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890BD320-A998-604A-0AC7-1E17F0DD386C}"/>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228909" y="0"/>
            <a:ext cx="8689521" cy="495532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F32ED8-CD27-5874-16D4-E0A05109CEE4}"/>
              </a:ext>
            </a:extLst>
          </p:cNvPr>
          <p:cNvPicPr>
            <a:picLocks noChangeAspect="1"/>
          </p:cNvPicPr>
          <p:nvPr/>
        </p:nvPicPr>
        <p:blipFill>
          <a:blip r:embed="rId5"/>
          <a:stretch>
            <a:fillRect/>
          </a:stretch>
        </p:blipFill>
        <p:spPr>
          <a:xfrm>
            <a:off x="7553325" y="224651"/>
            <a:ext cx="4400550" cy="2486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716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2.9.4 Database – Figure 48: DB as Component of App</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9"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048</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AD5A941B-7A83-227C-67E3-B1959673AE01}"/>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105025" y="36112"/>
            <a:ext cx="8381596" cy="483586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8066B59-FCA9-4DB8-F8E1-1FF941F66AD6}"/>
              </a:ext>
            </a:extLst>
          </p:cNvPr>
          <p:cNvPicPr>
            <a:picLocks noChangeAspect="1"/>
          </p:cNvPicPr>
          <p:nvPr/>
        </p:nvPicPr>
        <p:blipFill>
          <a:blip r:embed="rId5"/>
          <a:stretch>
            <a:fillRect/>
          </a:stretch>
        </p:blipFill>
        <p:spPr>
          <a:xfrm>
            <a:off x="8631560" y="234176"/>
            <a:ext cx="2910830" cy="28374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083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2.9.4 Database – Figure 49: DB Modeling</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9"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049</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B7811756-CDD5-5CDC-3FBE-1CACA27BBEDE}"/>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228909" y="63601"/>
            <a:ext cx="8437631" cy="48227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624B654-67C5-B26D-668E-9A7065ECE225}"/>
              </a:ext>
            </a:extLst>
          </p:cNvPr>
          <p:cNvPicPr>
            <a:picLocks noChangeAspect="1"/>
          </p:cNvPicPr>
          <p:nvPr/>
        </p:nvPicPr>
        <p:blipFill>
          <a:blip r:embed="rId5"/>
          <a:stretch>
            <a:fillRect/>
          </a:stretch>
        </p:blipFill>
        <p:spPr>
          <a:xfrm>
            <a:off x="6267450" y="536737"/>
            <a:ext cx="5638800" cy="2170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088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2.9.5 Application Integration – 2.9.5.1 Figure 50</a:t>
            </a:r>
          </a:p>
        </p:txBody>
      </p:sp>
      <p:sp>
        <p:nvSpPr>
          <p:cNvPr id="4" name="TextBox 3">
            <a:extLst>
              <a:ext uri="{FF2B5EF4-FFF2-40B4-BE49-F238E27FC236}">
                <a16:creationId xmlns:a16="http://schemas.microsoft.com/office/drawing/2014/main" id="{07551787-77E4-31DD-E24F-72D1EFF1F533}"/>
              </a:ext>
            </a:extLst>
          </p:cNvPr>
          <p:cNvSpPr txBox="1"/>
          <p:nvPr/>
        </p:nvSpPr>
        <p:spPr>
          <a:xfrm>
            <a:off x="36481" y="28575"/>
            <a:ext cx="2185214" cy="1446550"/>
          </a:xfrm>
          <a:prstGeom prst="rect">
            <a:avLst/>
          </a:prstGeom>
          <a:noFill/>
        </p:spPr>
        <p:txBody>
          <a:bodyPr wrap="none" rtlCol="0">
            <a:spAutoFit/>
          </a:bodyPr>
          <a:lstStyle/>
          <a:p>
            <a:pPr algn="ctr"/>
            <a:r>
              <a:rPr lang="en-US" sz="8800" dirty="0">
                <a:latin typeface="Algerian" panose="04020705040A02060702" pitchFamily="82" charset="0"/>
              </a:rPr>
              <a:t>050</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971BB43F-B7CE-CB75-0424-E1D939302389}"/>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790575" y="28575"/>
            <a:ext cx="10382250" cy="467185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BBA5417-2613-2271-7F93-BEA9F3881FDD}"/>
              </a:ext>
            </a:extLst>
          </p:cNvPr>
          <p:cNvPicPr>
            <a:picLocks noChangeAspect="1"/>
          </p:cNvPicPr>
          <p:nvPr/>
        </p:nvPicPr>
        <p:blipFill>
          <a:blip r:embed="rId5"/>
          <a:stretch>
            <a:fillRect/>
          </a:stretch>
        </p:blipFill>
        <p:spPr>
          <a:xfrm>
            <a:off x="4295775" y="1209675"/>
            <a:ext cx="7534275" cy="895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94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2.9.5 Application Integration – 2.9.5.2 Figure 51: Design Pattern</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8"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051</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D35F1C30-24D8-D65B-3DDD-9B1D718F9AD0}"/>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228908" y="39351"/>
            <a:ext cx="8842626" cy="493710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82339E7-02CC-624F-5C6F-830979CF5DDE}"/>
              </a:ext>
            </a:extLst>
          </p:cNvPr>
          <p:cNvPicPr>
            <a:picLocks noChangeAspect="1"/>
          </p:cNvPicPr>
          <p:nvPr/>
        </p:nvPicPr>
        <p:blipFill>
          <a:blip r:embed="rId5"/>
          <a:stretch>
            <a:fillRect/>
          </a:stretch>
        </p:blipFill>
        <p:spPr>
          <a:xfrm>
            <a:off x="4014787" y="1231915"/>
            <a:ext cx="7896225" cy="885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094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2.9.5 Application Integration – 2.9.5.2 Figure 52: ETL</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8"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052</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AA55BABB-E1D6-3AA8-EFF7-04DCB967DBCF}"/>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305049" y="9885"/>
            <a:ext cx="8772525" cy="490743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0CACBBD-0D65-51C8-AC28-877FEEBE7103}"/>
              </a:ext>
            </a:extLst>
          </p:cNvPr>
          <p:cNvPicPr>
            <a:picLocks noChangeAspect="1"/>
          </p:cNvPicPr>
          <p:nvPr/>
        </p:nvPicPr>
        <p:blipFill>
          <a:blip r:embed="rId5"/>
          <a:stretch>
            <a:fillRect/>
          </a:stretch>
        </p:blipFill>
        <p:spPr>
          <a:xfrm>
            <a:off x="4400550" y="417528"/>
            <a:ext cx="7429500" cy="2514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839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2.9.6 Sequence Diagrams – 2.9.6.1 Figure 53</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8"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053</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C6B45356-5E8F-4005-3527-FCCABDB1D343}"/>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400175" y="0"/>
            <a:ext cx="10429875" cy="471644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1A066F2-0B4C-A7D9-B2B5-8D0EF65F4541}"/>
              </a:ext>
            </a:extLst>
          </p:cNvPr>
          <p:cNvPicPr>
            <a:picLocks noChangeAspect="1"/>
          </p:cNvPicPr>
          <p:nvPr/>
        </p:nvPicPr>
        <p:blipFill>
          <a:blip r:embed="rId5"/>
          <a:stretch>
            <a:fillRect/>
          </a:stretch>
        </p:blipFill>
        <p:spPr>
          <a:xfrm>
            <a:off x="5266489" y="434603"/>
            <a:ext cx="6486726" cy="24804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340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2.9.6 Sequence Diagrams – 2.9.6.2 Figure 54</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8"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054</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B294C5C1-886B-1B3A-3476-B7C53C57BB3E}"/>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381125" y="104529"/>
            <a:ext cx="10448925" cy="466378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76877C1-AB69-A4E9-3DC5-FBF615C3608B}"/>
              </a:ext>
            </a:extLst>
          </p:cNvPr>
          <p:cNvPicPr>
            <a:picLocks noChangeAspect="1"/>
          </p:cNvPicPr>
          <p:nvPr/>
        </p:nvPicPr>
        <p:blipFill>
          <a:blip r:embed="rId5"/>
          <a:stretch>
            <a:fillRect/>
          </a:stretch>
        </p:blipFill>
        <p:spPr>
          <a:xfrm>
            <a:off x="5089356" y="715377"/>
            <a:ext cx="6740694" cy="22468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554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2.9.7 Application Integration Patterns – Figure 55</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8"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055</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67784102-272A-71FF-3CA6-6B72A0A3F7BD}"/>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009774" y="0"/>
            <a:ext cx="9963092" cy="477431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E119E63-D382-D303-4303-8EDA828B495D}"/>
              </a:ext>
            </a:extLst>
          </p:cNvPr>
          <p:cNvPicPr>
            <a:picLocks noChangeAspect="1"/>
          </p:cNvPicPr>
          <p:nvPr/>
        </p:nvPicPr>
        <p:blipFill>
          <a:blip r:embed="rId5"/>
          <a:stretch>
            <a:fillRect/>
          </a:stretch>
        </p:blipFill>
        <p:spPr>
          <a:xfrm>
            <a:off x="9213864" y="266199"/>
            <a:ext cx="2616186" cy="3819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185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p:txBody>
          <a:bodyP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p:txBody>
          <a:bodyPr anchor="ctr">
            <a:normAutofit fontScale="77500" lnSpcReduction="20000"/>
          </a:bodyPr>
          <a:lstStyle/>
          <a:p>
            <a:r>
              <a:rPr lang="en-US" sz="4800" dirty="0"/>
              <a:t>2.1 Motivation View (Goals View) – Figure 02</a:t>
            </a:r>
          </a:p>
        </p:txBody>
      </p:sp>
      <p:sp>
        <p:nvSpPr>
          <p:cNvPr id="4" name="TextBox 3">
            <a:extLst>
              <a:ext uri="{FF2B5EF4-FFF2-40B4-BE49-F238E27FC236}">
                <a16:creationId xmlns:a16="http://schemas.microsoft.com/office/drawing/2014/main" id="{07551787-77E4-31DD-E24F-72D1EFF1F533}"/>
              </a:ext>
            </a:extLst>
          </p:cNvPr>
          <p:cNvSpPr txBox="1"/>
          <p:nvPr/>
        </p:nvSpPr>
        <p:spPr>
          <a:xfrm>
            <a:off x="0" y="0"/>
            <a:ext cx="1686680" cy="1107996"/>
          </a:xfrm>
          <a:prstGeom prst="rect">
            <a:avLst/>
          </a:prstGeom>
          <a:noFill/>
        </p:spPr>
        <p:txBody>
          <a:bodyPr wrap="none" rtlCol="0">
            <a:spAutoFit/>
          </a:bodyPr>
          <a:lstStyle/>
          <a:p>
            <a:pPr algn="ctr"/>
            <a:r>
              <a:rPr lang="en-US" sz="6600" dirty="0">
                <a:latin typeface="Algerian" panose="04020705040A02060702" pitchFamily="82" charset="0"/>
              </a:rPr>
              <a:t>002</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819DBC28-ED48-88AF-FE34-AF1867560BC3}"/>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335507" y="55345"/>
            <a:ext cx="9547536" cy="440115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07F3BFF-42A1-7BAB-C220-87443CDB4B6C}"/>
              </a:ext>
            </a:extLst>
          </p:cNvPr>
          <p:cNvPicPr>
            <a:picLocks noChangeAspect="1"/>
          </p:cNvPicPr>
          <p:nvPr/>
        </p:nvPicPr>
        <p:blipFill>
          <a:blip r:embed="rId5"/>
          <a:stretch>
            <a:fillRect/>
          </a:stretch>
        </p:blipFill>
        <p:spPr>
          <a:xfrm>
            <a:off x="8258175" y="1232987"/>
            <a:ext cx="3794721" cy="3411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7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2.9.8 Use Case  View – Figure 56: Design Pattern</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8"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056</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E55D2E85-EFC5-9F85-B138-27BAF5B3B2FE}"/>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228908" y="28575"/>
            <a:ext cx="8596997" cy="485775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B79EA5F-B0F9-A3E7-864F-EE0E276D851D}"/>
              </a:ext>
            </a:extLst>
          </p:cNvPr>
          <p:cNvPicPr>
            <a:picLocks noChangeAspect="1"/>
          </p:cNvPicPr>
          <p:nvPr/>
        </p:nvPicPr>
        <p:blipFill>
          <a:blip r:embed="rId5"/>
          <a:stretch>
            <a:fillRect/>
          </a:stretch>
        </p:blipFill>
        <p:spPr>
          <a:xfrm>
            <a:off x="7272337" y="509587"/>
            <a:ext cx="4190597" cy="2919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07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2.9.8 Use Case  View – Figure 57: Analysis</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8"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057</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529B3CDA-D646-E215-50D2-D34211E7A34C}"/>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552699" y="28575"/>
            <a:ext cx="8505825" cy="47788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8C0ECFE-B1F5-1A0E-2377-420AD0232468}"/>
              </a:ext>
            </a:extLst>
          </p:cNvPr>
          <p:cNvPicPr>
            <a:picLocks noChangeAspect="1"/>
          </p:cNvPicPr>
          <p:nvPr/>
        </p:nvPicPr>
        <p:blipFill>
          <a:blip r:embed="rId5"/>
          <a:stretch>
            <a:fillRect/>
          </a:stretch>
        </p:blipFill>
        <p:spPr>
          <a:xfrm>
            <a:off x="6134100" y="104217"/>
            <a:ext cx="5695950" cy="3141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832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2.9.8 Use Case  View – 2.9.8.1 Figure 58: Example1</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8"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058</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F8438223-4215-FEBF-801A-5F2956C59FA4}"/>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421232" y="112628"/>
            <a:ext cx="8942093" cy="45852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FF0B414-DF56-FD02-283D-281A9965F6C1}"/>
              </a:ext>
            </a:extLst>
          </p:cNvPr>
          <p:cNvPicPr>
            <a:picLocks noChangeAspect="1"/>
          </p:cNvPicPr>
          <p:nvPr/>
        </p:nvPicPr>
        <p:blipFill>
          <a:blip r:embed="rId5"/>
          <a:stretch>
            <a:fillRect/>
          </a:stretch>
        </p:blipFill>
        <p:spPr>
          <a:xfrm>
            <a:off x="7666655" y="234176"/>
            <a:ext cx="4208226" cy="3410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19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a:xfrm>
            <a:off x="1523999" y="4886325"/>
            <a:ext cx="9144002" cy="762000"/>
          </a:xfrm>
        </p:spPr>
        <p:txBody>
          <a:bodyPr anchor="ct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a:xfrm>
            <a:off x="419100" y="5657850"/>
            <a:ext cx="11410950" cy="965974"/>
          </a:xfrm>
        </p:spPr>
        <p:txBody>
          <a:bodyPr anchor="ctr">
            <a:normAutofit fontScale="55000" lnSpcReduction="20000"/>
          </a:bodyPr>
          <a:lstStyle/>
          <a:p>
            <a:pPr>
              <a:lnSpc>
                <a:spcPct val="120000"/>
              </a:lnSpc>
            </a:pPr>
            <a:r>
              <a:rPr lang="en-US" sz="4800" dirty="0"/>
              <a:t>2.9 Application Structure View (Solution Architecture View)</a:t>
            </a:r>
          </a:p>
          <a:p>
            <a:pPr>
              <a:lnSpc>
                <a:spcPct val="120000"/>
              </a:lnSpc>
            </a:pPr>
            <a:r>
              <a:rPr lang="en-US" sz="4800" dirty="0"/>
              <a:t>2.9.8 Use Case  View – 2.9.8.1 Figure 59: Example2</a:t>
            </a:r>
          </a:p>
        </p:txBody>
      </p:sp>
      <p:sp>
        <p:nvSpPr>
          <p:cNvPr id="4" name="TextBox 3">
            <a:extLst>
              <a:ext uri="{FF2B5EF4-FFF2-40B4-BE49-F238E27FC236}">
                <a16:creationId xmlns:a16="http://schemas.microsoft.com/office/drawing/2014/main" id="{07551787-77E4-31DD-E24F-72D1EFF1F533}"/>
              </a:ext>
            </a:extLst>
          </p:cNvPr>
          <p:cNvSpPr txBox="1"/>
          <p:nvPr/>
        </p:nvSpPr>
        <p:spPr>
          <a:xfrm>
            <a:off x="29268" y="28575"/>
            <a:ext cx="2199640" cy="1446550"/>
          </a:xfrm>
          <a:prstGeom prst="rect">
            <a:avLst/>
          </a:prstGeom>
          <a:noFill/>
        </p:spPr>
        <p:txBody>
          <a:bodyPr wrap="none" rtlCol="0">
            <a:spAutoFit/>
          </a:bodyPr>
          <a:lstStyle/>
          <a:p>
            <a:pPr algn="ctr"/>
            <a:r>
              <a:rPr lang="en-US" sz="8800" dirty="0">
                <a:latin typeface="Algerian" panose="04020705040A02060702" pitchFamily="82" charset="0"/>
              </a:rPr>
              <a:t>059</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E659F329-74F9-55A8-7946-E92F10516FD5}"/>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2421232" y="40681"/>
            <a:ext cx="9144003" cy="469029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0DD7627-EEE7-BF9A-926A-929647109D78}"/>
              </a:ext>
            </a:extLst>
          </p:cNvPr>
          <p:cNvPicPr>
            <a:picLocks noChangeAspect="1"/>
          </p:cNvPicPr>
          <p:nvPr/>
        </p:nvPicPr>
        <p:blipFill>
          <a:blip r:embed="rId5"/>
          <a:stretch>
            <a:fillRect/>
          </a:stretch>
        </p:blipFill>
        <p:spPr>
          <a:xfrm>
            <a:off x="6540417" y="107156"/>
            <a:ext cx="5217142" cy="3195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054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7BB16-5C5B-3D93-1B2F-B7BEC55E6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27F54-40E0-97E6-BE9A-CC844AFCD05A}"/>
              </a:ext>
            </a:extLst>
          </p:cNvPr>
          <p:cNvSpPr>
            <a:spLocks noGrp="1"/>
          </p:cNvSpPr>
          <p:nvPr>
            <p:ph type="ctrTitle"/>
          </p:nvPr>
        </p:nvSpPr>
        <p:spPr>
          <a:xfrm>
            <a:off x="2755173" y="591867"/>
            <a:ext cx="7359035" cy="3804718"/>
          </a:xfrm>
          <a:solidFill>
            <a:srgbClr val="F9F2D2">
              <a:alpha val="69804"/>
            </a:srgbClr>
          </a:solidFill>
        </p:spPr>
        <p:txBody>
          <a:bodyPr anchor="ctr">
            <a:noAutofit/>
          </a:bodyPr>
          <a:lstStyle/>
          <a:p>
            <a:r>
              <a:rPr lang="en-US" sz="5400" dirty="0">
                <a:solidFill>
                  <a:schemeClr val="bg2">
                    <a:lumMod val="25000"/>
                  </a:schemeClr>
                </a:solidFill>
              </a:rPr>
              <a:t>How to Load Large Volume of Elements with Relationships through CSV Export/Import?</a:t>
            </a:r>
          </a:p>
        </p:txBody>
      </p:sp>
      <p:sp>
        <p:nvSpPr>
          <p:cNvPr id="4" name="TextBox 3">
            <a:extLst>
              <a:ext uri="{FF2B5EF4-FFF2-40B4-BE49-F238E27FC236}">
                <a16:creationId xmlns:a16="http://schemas.microsoft.com/office/drawing/2014/main" id="{E2250759-F021-F6BB-EB9F-1E4374076D7E}"/>
              </a:ext>
            </a:extLst>
          </p:cNvPr>
          <p:cNvSpPr txBox="1"/>
          <p:nvPr/>
        </p:nvSpPr>
        <p:spPr>
          <a:xfrm>
            <a:off x="11785" y="28575"/>
            <a:ext cx="2666115" cy="1446550"/>
          </a:xfrm>
          <a:prstGeom prst="rect">
            <a:avLst/>
          </a:prstGeom>
          <a:noFill/>
        </p:spPr>
        <p:txBody>
          <a:bodyPr wrap="none" rtlCol="0">
            <a:spAutoFit/>
          </a:bodyPr>
          <a:lstStyle/>
          <a:p>
            <a:pPr algn="ctr"/>
            <a:r>
              <a:rPr lang="en-US" sz="8800" dirty="0">
                <a:latin typeface="Algerian" panose="04020705040A02060702" pitchFamily="82" charset="0"/>
              </a:rPr>
              <a:t>Q&amp;A</a:t>
            </a:r>
          </a:p>
        </p:txBody>
      </p:sp>
      <p:pic>
        <p:nvPicPr>
          <p:cNvPr id="5" name="Picture 4">
            <a:extLst>
              <a:ext uri="{FF2B5EF4-FFF2-40B4-BE49-F238E27FC236}">
                <a16:creationId xmlns:a16="http://schemas.microsoft.com/office/drawing/2014/main" id="{A6E8144F-E4CD-FB70-460A-748FC7C9EA7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6" name="Picture 5" descr="A blue hexagon with white lines&#10;&#10;AI-generated content may be incorrect.">
            <a:extLst>
              <a:ext uri="{FF2B5EF4-FFF2-40B4-BE49-F238E27FC236}">
                <a16:creationId xmlns:a16="http://schemas.microsoft.com/office/drawing/2014/main" id="{861F5A9E-A7F2-C852-8356-9708A9A97B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77259">
            <a:off x="317702" y="2554315"/>
            <a:ext cx="1044024" cy="1044024"/>
          </a:xfrm>
          <a:prstGeom prst="rect">
            <a:avLst/>
          </a:prstGeom>
          <a:ln>
            <a:noFill/>
          </a:ln>
          <a:effectLst>
            <a:outerShdw blurRad="190500" algn="tl" rotWithShape="0">
              <a:srgbClr val="000000">
                <a:alpha val="70000"/>
              </a:srgbClr>
            </a:outerShdw>
          </a:effectLst>
        </p:spPr>
      </p:pic>
      <p:pic>
        <p:nvPicPr>
          <p:cNvPr id="11" name="Picture 10" descr="A blue hexagon with white lines&#10;&#10;AI-generated content may be incorrect.">
            <a:extLst>
              <a:ext uri="{FF2B5EF4-FFF2-40B4-BE49-F238E27FC236}">
                <a16:creationId xmlns:a16="http://schemas.microsoft.com/office/drawing/2014/main" id="{EF51793C-CDA7-B4BE-E56C-96352A37FB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201" y="5121866"/>
            <a:ext cx="1266509" cy="126650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7242466B-4860-2F48-38D9-E7459F86A37F}"/>
              </a:ext>
            </a:extLst>
          </p:cNvPr>
          <p:cNvPicPr>
            <a:picLocks noChangeAspect="1"/>
          </p:cNvPicPr>
          <p:nvPr/>
        </p:nvPicPr>
        <p:blipFill>
          <a:blip r:embed="rId5"/>
          <a:stretch>
            <a:fillRect/>
          </a:stretch>
        </p:blipFill>
        <p:spPr>
          <a:xfrm>
            <a:off x="4479931" y="4944288"/>
            <a:ext cx="1621665" cy="1621665"/>
          </a:xfrm>
          <a:prstGeom prst="rect">
            <a:avLst/>
          </a:prstGeom>
        </p:spPr>
      </p:pic>
      <p:pic>
        <p:nvPicPr>
          <p:cNvPr id="13" name="Picture 12" descr="A blue hexagon with white lines&#10;&#10;AI-generated content may be incorrect.">
            <a:extLst>
              <a:ext uri="{FF2B5EF4-FFF2-40B4-BE49-F238E27FC236}">
                <a16:creationId xmlns:a16="http://schemas.microsoft.com/office/drawing/2014/main" id="{5AB38F3F-7B8F-699D-414C-A6C3857712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2831" y="5121866"/>
            <a:ext cx="1266509" cy="1266509"/>
          </a:xfrm>
          <a:prstGeom prst="rect">
            <a:avLst/>
          </a:prstGeom>
          <a:ln>
            <a:noFill/>
          </a:ln>
          <a:effectLst>
            <a:outerShdw blurRad="190500" algn="tl" rotWithShape="0">
              <a:srgbClr val="000000">
                <a:alpha val="70000"/>
              </a:srgbClr>
            </a:outerShdw>
          </a:effectLst>
        </p:spPr>
      </p:pic>
      <p:sp>
        <p:nvSpPr>
          <p:cNvPr id="14" name="Arrow: Right 13">
            <a:extLst>
              <a:ext uri="{FF2B5EF4-FFF2-40B4-BE49-F238E27FC236}">
                <a16:creationId xmlns:a16="http://schemas.microsoft.com/office/drawing/2014/main" id="{569B302E-11AD-7603-32F7-24872ED042B7}"/>
              </a:ext>
            </a:extLst>
          </p:cNvPr>
          <p:cNvSpPr/>
          <p:nvPr/>
        </p:nvSpPr>
        <p:spPr>
          <a:xfrm>
            <a:off x="3514638" y="5437441"/>
            <a:ext cx="811365" cy="63535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6FDEA1D-6006-C8AB-9D94-F3F0C0CB81AB}"/>
              </a:ext>
            </a:extLst>
          </p:cNvPr>
          <p:cNvSpPr/>
          <p:nvPr/>
        </p:nvSpPr>
        <p:spPr>
          <a:xfrm>
            <a:off x="6255524" y="5121866"/>
            <a:ext cx="2203377" cy="126650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1000 Elements</a:t>
            </a:r>
          </a:p>
          <a:p>
            <a:pPr algn="ctr"/>
            <a:r>
              <a:rPr lang="en-US" b="1" dirty="0"/>
              <a:t>+ Relationships</a:t>
            </a:r>
          </a:p>
        </p:txBody>
      </p:sp>
      <p:pic>
        <p:nvPicPr>
          <p:cNvPr id="19" name="Picture 18">
            <a:extLst>
              <a:ext uri="{FF2B5EF4-FFF2-40B4-BE49-F238E27FC236}">
                <a16:creationId xmlns:a16="http://schemas.microsoft.com/office/drawing/2014/main" id="{794AF977-53A7-23C6-9B79-4980FF61391F}"/>
              </a:ext>
            </a:extLst>
          </p:cNvPr>
          <p:cNvPicPr>
            <a:picLocks noChangeAspect="1"/>
          </p:cNvPicPr>
          <p:nvPr/>
        </p:nvPicPr>
        <p:blipFill>
          <a:blip r:embed="rId6">
            <a:clrChange>
              <a:clrFrom>
                <a:srgbClr val="282828"/>
              </a:clrFrom>
              <a:clrTo>
                <a:srgbClr val="282828">
                  <a:alpha val="0"/>
                </a:srgbClr>
              </a:clrTo>
            </a:clrChange>
          </a:blip>
          <a:stretch>
            <a:fillRect/>
          </a:stretch>
        </p:blipFill>
        <p:spPr>
          <a:xfrm>
            <a:off x="11477537" y="37161"/>
            <a:ext cx="702678" cy="714689"/>
          </a:xfrm>
          <a:prstGeom prst="rect">
            <a:avLst/>
          </a:prstGeom>
        </p:spPr>
      </p:pic>
    </p:spTree>
    <p:extLst>
      <p:ext uri="{BB962C8B-B14F-4D97-AF65-F5344CB8AC3E}">
        <p14:creationId xmlns:p14="http://schemas.microsoft.com/office/powerpoint/2010/main" val="328617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FD12C7-DB8B-DEFA-1D1D-5FF292969A21}"/>
              </a:ext>
            </a:extLst>
          </p:cNvPr>
          <p:cNvSpPr>
            <a:spLocks noGrp="1"/>
          </p:cNvSpPr>
          <p:nvPr>
            <p:ph type="ctrTitle"/>
          </p:nvPr>
        </p:nvSpPr>
        <p:spPr>
          <a:xfrm>
            <a:off x="525819" y="595901"/>
            <a:ext cx="9144002" cy="762000"/>
          </a:xfrm>
        </p:spPr>
        <p:txBody>
          <a:bodyPr anchor="ctr"/>
          <a:lstStyle/>
          <a:p>
            <a:r>
              <a:rPr lang="en-US" dirty="0">
                <a:solidFill>
                  <a:schemeClr val="bg2">
                    <a:lumMod val="25000"/>
                  </a:schemeClr>
                </a:solidFill>
              </a:rPr>
              <a:t>Steps of CSV Export/Import</a:t>
            </a:r>
          </a:p>
        </p:txBody>
      </p:sp>
      <p:sp>
        <p:nvSpPr>
          <p:cNvPr id="5" name="Subtitle 4">
            <a:extLst>
              <a:ext uri="{FF2B5EF4-FFF2-40B4-BE49-F238E27FC236}">
                <a16:creationId xmlns:a16="http://schemas.microsoft.com/office/drawing/2014/main" id="{DD7EA7A6-C7E3-28DE-57E1-264906C32BD5}"/>
              </a:ext>
            </a:extLst>
          </p:cNvPr>
          <p:cNvSpPr>
            <a:spLocks noGrp="1"/>
          </p:cNvSpPr>
          <p:nvPr>
            <p:ph type="subTitle" idx="1"/>
          </p:nvPr>
        </p:nvSpPr>
        <p:spPr>
          <a:xfrm>
            <a:off x="525819" y="1515436"/>
            <a:ext cx="10426433" cy="4546317"/>
          </a:xfrm>
          <a:solidFill>
            <a:srgbClr val="F9F2D2"/>
          </a:solidFill>
        </p:spPr>
        <p:txBody>
          <a:bodyPr>
            <a:normAutofit/>
          </a:bodyPr>
          <a:lstStyle/>
          <a:p>
            <a:pPr marL="457200" indent="-457200" algn="l">
              <a:lnSpc>
                <a:spcPct val="150000"/>
              </a:lnSpc>
              <a:buFont typeface="+mj-lt"/>
              <a:buAutoNum type="arabicPeriod"/>
            </a:pPr>
            <a:r>
              <a:rPr lang="en-US" dirty="0">
                <a:solidFill>
                  <a:schemeClr val="bg2">
                    <a:lumMod val="25000"/>
                  </a:schemeClr>
                </a:solidFill>
                <a:latin typeface="Aptos Narrow" panose="020B0004020202020204" pitchFamily="34" charset="0"/>
              </a:rPr>
              <a:t>Create one new Archi model</a:t>
            </a:r>
          </a:p>
          <a:p>
            <a:pPr marL="457200" indent="-457200" algn="l">
              <a:lnSpc>
                <a:spcPct val="150000"/>
              </a:lnSpc>
              <a:buFont typeface="+mj-lt"/>
              <a:buAutoNum type="arabicPeriod"/>
            </a:pPr>
            <a:r>
              <a:rPr lang="en-US" dirty="0">
                <a:solidFill>
                  <a:schemeClr val="bg2">
                    <a:lumMod val="25000"/>
                  </a:schemeClr>
                </a:solidFill>
                <a:latin typeface="Aptos Narrow" panose="020B0004020202020204" pitchFamily="34" charset="0"/>
              </a:rPr>
              <a:t>Add one parent and one child element, add relationship (and clear view)</a:t>
            </a:r>
          </a:p>
          <a:p>
            <a:pPr marL="457200" indent="-457200" algn="l">
              <a:lnSpc>
                <a:spcPct val="150000"/>
              </a:lnSpc>
              <a:buFont typeface="+mj-lt"/>
              <a:buAutoNum type="arabicPeriod"/>
            </a:pPr>
            <a:r>
              <a:rPr lang="en-US" dirty="0">
                <a:solidFill>
                  <a:schemeClr val="bg2">
                    <a:lumMod val="25000"/>
                  </a:schemeClr>
                </a:solidFill>
                <a:latin typeface="Aptos Narrow" panose="020B0004020202020204" pitchFamily="34" charset="0"/>
              </a:rPr>
              <a:t>Export to CSV</a:t>
            </a:r>
          </a:p>
          <a:p>
            <a:pPr marL="457200" indent="-457200" algn="l">
              <a:lnSpc>
                <a:spcPct val="150000"/>
              </a:lnSpc>
              <a:buFont typeface="+mj-lt"/>
              <a:buAutoNum type="arabicPeriod"/>
            </a:pPr>
            <a:r>
              <a:rPr lang="en-US" dirty="0">
                <a:solidFill>
                  <a:schemeClr val="bg2">
                    <a:lumMod val="25000"/>
                  </a:schemeClr>
                </a:solidFill>
                <a:latin typeface="Aptos Narrow" panose="020B0004020202020204" pitchFamily="34" charset="0"/>
              </a:rPr>
              <a:t>Change the default random ID to your ID Naming Standard, in both element and relation file</a:t>
            </a:r>
          </a:p>
          <a:p>
            <a:pPr marL="457200" indent="-457200" algn="l">
              <a:lnSpc>
                <a:spcPct val="150000"/>
              </a:lnSpc>
              <a:buFont typeface="+mj-lt"/>
              <a:buAutoNum type="arabicPeriod"/>
            </a:pPr>
            <a:r>
              <a:rPr lang="en-US" dirty="0">
                <a:solidFill>
                  <a:schemeClr val="bg2">
                    <a:lumMod val="25000"/>
                  </a:schemeClr>
                </a:solidFill>
                <a:latin typeface="Aptos Narrow" panose="020B0004020202020204" pitchFamily="34" charset="0"/>
              </a:rPr>
              <a:t>Add elements and relationships, matching with the data model</a:t>
            </a:r>
          </a:p>
          <a:p>
            <a:pPr marL="457200" indent="-457200" algn="l">
              <a:lnSpc>
                <a:spcPct val="150000"/>
              </a:lnSpc>
              <a:buFont typeface="+mj-lt"/>
              <a:buAutoNum type="arabicPeriod"/>
            </a:pPr>
            <a:r>
              <a:rPr lang="en-US" dirty="0">
                <a:solidFill>
                  <a:schemeClr val="bg2">
                    <a:lumMod val="25000"/>
                  </a:schemeClr>
                </a:solidFill>
                <a:latin typeface="Aptos Narrow" panose="020B0004020202020204" pitchFamily="34" charset="0"/>
              </a:rPr>
              <a:t>Create one another new Archi model for Import testing</a:t>
            </a:r>
          </a:p>
          <a:p>
            <a:pPr marL="457200" indent="-457200" algn="l">
              <a:lnSpc>
                <a:spcPct val="150000"/>
              </a:lnSpc>
              <a:buFont typeface="+mj-lt"/>
              <a:buAutoNum type="arabicPeriod"/>
            </a:pPr>
            <a:r>
              <a:rPr lang="en-US" dirty="0">
                <a:solidFill>
                  <a:schemeClr val="bg2">
                    <a:lumMod val="25000"/>
                  </a:schemeClr>
                </a:solidFill>
                <a:latin typeface="Aptos Narrow" panose="020B0004020202020204" pitchFamily="34" charset="0"/>
              </a:rPr>
              <a:t>If the result is as expected, export working model file</a:t>
            </a:r>
          </a:p>
          <a:p>
            <a:pPr marL="457200" indent="-457200" algn="l">
              <a:lnSpc>
                <a:spcPct val="150000"/>
              </a:lnSpc>
              <a:buFont typeface="+mj-lt"/>
              <a:buAutoNum type="arabicPeriod"/>
            </a:pPr>
            <a:r>
              <a:rPr lang="en-US" dirty="0">
                <a:solidFill>
                  <a:schemeClr val="bg2">
                    <a:lumMod val="25000"/>
                  </a:schemeClr>
                </a:solidFill>
                <a:latin typeface="Aptos Narrow" panose="020B0004020202020204" pitchFamily="34" charset="0"/>
              </a:rPr>
              <a:t>Paste elements and relationship from testing CSV to the end of the working model CSV file</a:t>
            </a:r>
          </a:p>
          <a:p>
            <a:pPr marL="457200" indent="-457200" algn="l">
              <a:lnSpc>
                <a:spcPct val="150000"/>
              </a:lnSpc>
              <a:buFont typeface="+mj-lt"/>
              <a:buAutoNum type="arabicPeriod"/>
            </a:pPr>
            <a:r>
              <a:rPr lang="en-US" dirty="0">
                <a:solidFill>
                  <a:schemeClr val="bg2">
                    <a:lumMod val="25000"/>
                  </a:schemeClr>
                </a:solidFill>
                <a:latin typeface="Aptos Narrow" panose="020B0004020202020204" pitchFamily="34" charset="0"/>
              </a:rPr>
              <a:t>Import working model CSV</a:t>
            </a:r>
          </a:p>
        </p:txBody>
      </p:sp>
    </p:spTree>
    <p:extLst>
      <p:ext uri="{BB962C8B-B14F-4D97-AF65-F5344CB8AC3E}">
        <p14:creationId xmlns:p14="http://schemas.microsoft.com/office/powerpoint/2010/main" val="285880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FDF2D-568B-F7C2-5416-3346985D6E6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8B8D5A-1595-AC27-8803-FFA86B59CA07}"/>
              </a:ext>
            </a:extLst>
          </p:cNvPr>
          <p:cNvSpPr txBox="1"/>
          <p:nvPr/>
        </p:nvSpPr>
        <p:spPr>
          <a:xfrm>
            <a:off x="85725" y="37161"/>
            <a:ext cx="1478777" cy="584775"/>
          </a:xfrm>
          <a:prstGeom prst="rect">
            <a:avLst/>
          </a:prstGeom>
          <a:noFill/>
        </p:spPr>
        <p:txBody>
          <a:bodyPr wrap="square" rtlCol="0">
            <a:spAutoFit/>
          </a:bodyPr>
          <a:lstStyle/>
          <a:p>
            <a:pPr algn="ctr"/>
            <a:r>
              <a:rPr lang="en-US" sz="3200" dirty="0">
                <a:latin typeface="Algerian" panose="04020705040A02060702" pitchFamily="82" charset="0"/>
              </a:rPr>
              <a:t>1 of 3</a:t>
            </a:r>
          </a:p>
        </p:txBody>
      </p:sp>
      <p:pic>
        <p:nvPicPr>
          <p:cNvPr id="5" name="Picture 4">
            <a:extLst>
              <a:ext uri="{FF2B5EF4-FFF2-40B4-BE49-F238E27FC236}">
                <a16:creationId xmlns:a16="http://schemas.microsoft.com/office/drawing/2014/main" id="{962DD295-E428-8A26-CF93-3923F29F5654}"/>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6" name="Picture 5" descr="A blue hexagon with white lines&#10;&#10;AI-generated content may be incorrect.">
            <a:extLst>
              <a:ext uri="{FF2B5EF4-FFF2-40B4-BE49-F238E27FC236}">
                <a16:creationId xmlns:a16="http://schemas.microsoft.com/office/drawing/2014/main" id="{8D6DEAD2-BF43-D9B1-23CD-005DB961F5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77259">
            <a:off x="317702" y="2554315"/>
            <a:ext cx="1044024" cy="1044024"/>
          </a:xfrm>
          <a:prstGeom prst="rect">
            <a:avLst/>
          </a:prstGeom>
          <a:ln>
            <a:noFill/>
          </a:ln>
          <a:effectLst>
            <a:outerShdw blurRad="190500" algn="tl" rotWithShape="0">
              <a:srgbClr val="000000">
                <a:alpha val="70000"/>
              </a:srgbClr>
            </a:outerShdw>
          </a:effectLst>
        </p:spPr>
      </p:pic>
      <p:pic>
        <p:nvPicPr>
          <p:cNvPr id="11" name="Picture 10" descr="A blue hexagon with white lines&#10;&#10;AI-generated content may be incorrect.">
            <a:extLst>
              <a:ext uri="{FF2B5EF4-FFF2-40B4-BE49-F238E27FC236}">
                <a16:creationId xmlns:a16="http://schemas.microsoft.com/office/drawing/2014/main" id="{1CCE1D61-D1C9-4B04-4B14-C95BD966E3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201" y="5121866"/>
            <a:ext cx="1266509" cy="126650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7F1C4AAF-FFEE-4BEF-7C5A-39BFD8D628BC}"/>
              </a:ext>
            </a:extLst>
          </p:cNvPr>
          <p:cNvPicPr>
            <a:picLocks noChangeAspect="1"/>
          </p:cNvPicPr>
          <p:nvPr/>
        </p:nvPicPr>
        <p:blipFill>
          <a:blip r:embed="rId5"/>
          <a:stretch>
            <a:fillRect/>
          </a:stretch>
        </p:blipFill>
        <p:spPr>
          <a:xfrm>
            <a:off x="4479931" y="4944288"/>
            <a:ext cx="1621665" cy="1621665"/>
          </a:xfrm>
          <a:prstGeom prst="rect">
            <a:avLst/>
          </a:prstGeom>
        </p:spPr>
      </p:pic>
      <p:pic>
        <p:nvPicPr>
          <p:cNvPr id="13" name="Picture 12" descr="A blue hexagon with white lines&#10;&#10;AI-generated content may be incorrect.">
            <a:extLst>
              <a:ext uri="{FF2B5EF4-FFF2-40B4-BE49-F238E27FC236}">
                <a16:creationId xmlns:a16="http://schemas.microsoft.com/office/drawing/2014/main" id="{31434D5A-C998-00CE-F81B-990F96CC84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2831" y="5121866"/>
            <a:ext cx="1266509" cy="1266509"/>
          </a:xfrm>
          <a:prstGeom prst="rect">
            <a:avLst/>
          </a:prstGeom>
          <a:ln>
            <a:noFill/>
          </a:ln>
          <a:effectLst>
            <a:outerShdw blurRad="190500" algn="tl" rotWithShape="0">
              <a:srgbClr val="000000">
                <a:alpha val="70000"/>
              </a:srgbClr>
            </a:outerShdw>
          </a:effectLst>
        </p:spPr>
      </p:pic>
      <p:sp>
        <p:nvSpPr>
          <p:cNvPr id="14" name="Arrow: Right 13">
            <a:extLst>
              <a:ext uri="{FF2B5EF4-FFF2-40B4-BE49-F238E27FC236}">
                <a16:creationId xmlns:a16="http://schemas.microsoft.com/office/drawing/2014/main" id="{46CD2ED8-A2D2-7389-3656-E6D3FC6CCDBC}"/>
              </a:ext>
            </a:extLst>
          </p:cNvPr>
          <p:cNvSpPr/>
          <p:nvPr/>
        </p:nvSpPr>
        <p:spPr>
          <a:xfrm>
            <a:off x="3514638" y="5437441"/>
            <a:ext cx="811365" cy="63535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9D5CDAA4-546F-9CD8-F3F2-8291EED75A7A}"/>
              </a:ext>
            </a:extLst>
          </p:cNvPr>
          <p:cNvSpPr/>
          <p:nvPr/>
        </p:nvSpPr>
        <p:spPr>
          <a:xfrm>
            <a:off x="6255524" y="5121866"/>
            <a:ext cx="2203377" cy="126650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 </a:t>
            </a:r>
            <a:r>
              <a:rPr lang="en-US" altLang="zh-CN" b="1" dirty="0"/>
              <a:t>of</a:t>
            </a:r>
            <a:r>
              <a:rPr lang="en-US" b="1" dirty="0"/>
              <a:t> Elements</a:t>
            </a:r>
          </a:p>
          <a:p>
            <a:pPr algn="ctr"/>
            <a:r>
              <a:rPr lang="en-US" b="1" dirty="0"/>
              <a:t>+ Relationships</a:t>
            </a:r>
          </a:p>
        </p:txBody>
      </p:sp>
      <p:pic>
        <p:nvPicPr>
          <p:cNvPr id="19" name="Picture 18">
            <a:extLst>
              <a:ext uri="{FF2B5EF4-FFF2-40B4-BE49-F238E27FC236}">
                <a16:creationId xmlns:a16="http://schemas.microsoft.com/office/drawing/2014/main" id="{C08ED74C-1ACB-65CE-83D2-9A12EF5E58FE}"/>
              </a:ext>
            </a:extLst>
          </p:cNvPr>
          <p:cNvPicPr>
            <a:picLocks noChangeAspect="1"/>
          </p:cNvPicPr>
          <p:nvPr/>
        </p:nvPicPr>
        <p:blipFill>
          <a:blip r:embed="rId6">
            <a:clrChange>
              <a:clrFrom>
                <a:srgbClr val="282828"/>
              </a:clrFrom>
              <a:clrTo>
                <a:srgbClr val="282828">
                  <a:alpha val="0"/>
                </a:srgbClr>
              </a:clrTo>
            </a:clrChange>
          </a:blip>
          <a:stretch>
            <a:fillRect/>
          </a:stretch>
        </p:blipFill>
        <p:spPr>
          <a:xfrm>
            <a:off x="11477537" y="37161"/>
            <a:ext cx="702678" cy="714689"/>
          </a:xfrm>
          <a:prstGeom prst="rect">
            <a:avLst/>
          </a:prstGeom>
        </p:spPr>
      </p:pic>
      <p:sp>
        <p:nvSpPr>
          <p:cNvPr id="9" name="Title 8">
            <a:extLst>
              <a:ext uri="{FF2B5EF4-FFF2-40B4-BE49-F238E27FC236}">
                <a16:creationId xmlns:a16="http://schemas.microsoft.com/office/drawing/2014/main" id="{BA4853BB-537D-8706-987B-C7251B8A4544}"/>
              </a:ext>
            </a:extLst>
          </p:cNvPr>
          <p:cNvSpPr>
            <a:spLocks noGrp="1"/>
          </p:cNvSpPr>
          <p:nvPr>
            <p:ph type="ctrTitle"/>
          </p:nvPr>
        </p:nvSpPr>
        <p:spPr>
          <a:xfrm>
            <a:off x="1683523" y="763360"/>
            <a:ext cx="9144002" cy="757719"/>
          </a:xfrm>
        </p:spPr>
        <p:txBody>
          <a:bodyPr>
            <a:normAutofit/>
          </a:bodyPr>
          <a:lstStyle/>
          <a:p>
            <a:r>
              <a:rPr lang="en-US" b="1" dirty="0">
                <a:solidFill>
                  <a:schemeClr val="tx1">
                    <a:lumMod val="75000"/>
                  </a:schemeClr>
                </a:solidFill>
              </a:rPr>
              <a:t>Understand Archi CSV Export</a:t>
            </a:r>
          </a:p>
        </p:txBody>
      </p:sp>
      <p:sp>
        <p:nvSpPr>
          <p:cNvPr id="16" name="Rectangle 15">
            <a:extLst>
              <a:ext uri="{FF2B5EF4-FFF2-40B4-BE49-F238E27FC236}">
                <a16:creationId xmlns:a16="http://schemas.microsoft.com/office/drawing/2014/main" id="{F0E68001-72B6-6242-7A0E-E07337123601}"/>
              </a:ext>
            </a:extLst>
          </p:cNvPr>
          <p:cNvSpPr/>
          <p:nvPr/>
        </p:nvSpPr>
        <p:spPr>
          <a:xfrm>
            <a:off x="2619910" y="1857083"/>
            <a:ext cx="6750121" cy="51624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094FD92-C757-18A1-CCD2-04A9928A4AD6}"/>
              </a:ext>
            </a:extLst>
          </p:cNvPr>
          <p:cNvSpPr txBox="1"/>
          <p:nvPr/>
        </p:nvSpPr>
        <p:spPr>
          <a:xfrm>
            <a:off x="2727455" y="1637599"/>
            <a:ext cx="7221672" cy="2970685"/>
          </a:xfrm>
          <a:prstGeom prst="rect">
            <a:avLst/>
          </a:prstGeom>
          <a:solidFill>
            <a:srgbClr val="F9F2D2">
              <a:alpha val="69804"/>
            </a:srgbClr>
          </a:solidFill>
        </p:spPr>
        <p:txBody>
          <a:bodyPr wrap="square" rtlCol="0">
            <a:spAutoFit/>
          </a:bodyPr>
          <a:lstStyle/>
          <a:p>
            <a:pPr marL="342900" indent="-342900">
              <a:lnSpc>
                <a:spcPct val="150000"/>
              </a:lnSpc>
              <a:buFont typeface="+mj-lt"/>
              <a:buAutoNum type="arabicPeriod"/>
            </a:pPr>
            <a:r>
              <a:rPr lang="en-US" sz="3200" dirty="0"/>
              <a:t>CSV Export </a:t>
            </a:r>
            <a:r>
              <a:rPr lang="en-US" altLang="zh-CN" sz="3200" dirty="0"/>
              <a:t>file structure</a:t>
            </a:r>
            <a:endParaRPr lang="en-US" sz="3200" dirty="0"/>
          </a:p>
          <a:p>
            <a:pPr marL="342900" indent="-342900">
              <a:lnSpc>
                <a:spcPct val="150000"/>
              </a:lnSpc>
              <a:buFont typeface="+mj-lt"/>
              <a:buAutoNum type="arabicPeriod"/>
            </a:pPr>
            <a:r>
              <a:rPr lang="en-US" sz="3200" dirty="0"/>
              <a:t>How to create the load elements.csv and relations.csv files?</a:t>
            </a:r>
          </a:p>
          <a:p>
            <a:pPr marL="342900" indent="-342900">
              <a:lnSpc>
                <a:spcPct val="150000"/>
              </a:lnSpc>
              <a:buFont typeface="+mj-lt"/>
              <a:buAutoNum type="arabicPeriod"/>
            </a:pPr>
            <a:r>
              <a:rPr lang="en-US" sz="3200" dirty="0"/>
              <a:t>How to load base one diagram?</a:t>
            </a:r>
          </a:p>
        </p:txBody>
      </p:sp>
    </p:spTree>
    <p:extLst>
      <p:ext uri="{BB962C8B-B14F-4D97-AF65-F5344CB8AC3E}">
        <p14:creationId xmlns:p14="http://schemas.microsoft.com/office/powerpoint/2010/main" val="297512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0831B-CB74-0162-B044-EA21914ECB7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B608165-D4FB-C982-8067-9EF68958B631}"/>
              </a:ext>
            </a:extLst>
          </p:cNvPr>
          <p:cNvSpPr txBox="1"/>
          <p:nvPr/>
        </p:nvSpPr>
        <p:spPr>
          <a:xfrm>
            <a:off x="85725" y="37161"/>
            <a:ext cx="1478777" cy="584775"/>
          </a:xfrm>
          <a:prstGeom prst="rect">
            <a:avLst/>
          </a:prstGeom>
          <a:noFill/>
        </p:spPr>
        <p:txBody>
          <a:bodyPr wrap="square" rtlCol="0">
            <a:spAutoFit/>
          </a:bodyPr>
          <a:lstStyle/>
          <a:p>
            <a:pPr algn="ctr"/>
            <a:r>
              <a:rPr lang="en-US" sz="3200" dirty="0">
                <a:latin typeface="Algerian" panose="04020705040A02060702" pitchFamily="82" charset="0"/>
              </a:rPr>
              <a:t>2 of 3</a:t>
            </a:r>
          </a:p>
        </p:txBody>
      </p:sp>
      <p:pic>
        <p:nvPicPr>
          <p:cNvPr id="5" name="Picture 4">
            <a:extLst>
              <a:ext uri="{FF2B5EF4-FFF2-40B4-BE49-F238E27FC236}">
                <a16:creationId xmlns:a16="http://schemas.microsoft.com/office/drawing/2014/main" id="{B547572E-31E6-64BD-4BFE-B284DC657D7E}"/>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6" name="Picture 5" descr="A blue hexagon with white lines&#10;&#10;AI-generated content may be incorrect.">
            <a:extLst>
              <a:ext uri="{FF2B5EF4-FFF2-40B4-BE49-F238E27FC236}">
                <a16:creationId xmlns:a16="http://schemas.microsoft.com/office/drawing/2014/main" id="{3F04FFE2-640C-E52B-834F-530FF3A1F0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77259">
            <a:off x="317702" y="2554315"/>
            <a:ext cx="1044024" cy="1044024"/>
          </a:xfrm>
          <a:prstGeom prst="rect">
            <a:avLst/>
          </a:prstGeom>
          <a:ln>
            <a:noFill/>
          </a:ln>
          <a:effectLst>
            <a:outerShdw blurRad="190500" algn="tl" rotWithShape="0">
              <a:srgbClr val="000000">
                <a:alpha val="70000"/>
              </a:srgbClr>
            </a:outerShdw>
          </a:effectLst>
        </p:spPr>
      </p:pic>
      <p:pic>
        <p:nvPicPr>
          <p:cNvPr id="11" name="Picture 10" descr="A blue hexagon with white lines&#10;&#10;AI-generated content may be incorrect.">
            <a:extLst>
              <a:ext uri="{FF2B5EF4-FFF2-40B4-BE49-F238E27FC236}">
                <a16:creationId xmlns:a16="http://schemas.microsoft.com/office/drawing/2014/main" id="{A0992238-B653-BCE5-7B57-3CBB2D5D88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201" y="5121866"/>
            <a:ext cx="1266509" cy="126650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E6718822-7288-4910-316F-287418AC3589}"/>
              </a:ext>
            </a:extLst>
          </p:cNvPr>
          <p:cNvPicPr>
            <a:picLocks noChangeAspect="1"/>
          </p:cNvPicPr>
          <p:nvPr/>
        </p:nvPicPr>
        <p:blipFill>
          <a:blip r:embed="rId5"/>
          <a:stretch>
            <a:fillRect/>
          </a:stretch>
        </p:blipFill>
        <p:spPr>
          <a:xfrm>
            <a:off x="4479931" y="4944288"/>
            <a:ext cx="1621665" cy="1621665"/>
          </a:xfrm>
          <a:prstGeom prst="rect">
            <a:avLst/>
          </a:prstGeom>
        </p:spPr>
      </p:pic>
      <p:pic>
        <p:nvPicPr>
          <p:cNvPr id="13" name="Picture 12" descr="A blue hexagon with white lines&#10;&#10;AI-generated content may be incorrect.">
            <a:extLst>
              <a:ext uri="{FF2B5EF4-FFF2-40B4-BE49-F238E27FC236}">
                <a16:creationId xmlns:a16="http://schemas.microsoft.com/office/drawing/2014/main" id="{165B9416-F462-19DC-B54F-29E5BC8E40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2831" y="5121866"/>
            <a:ext cx="1266509" cy="1266509"/>
          </a:xfrm>
          <a:prstGeom prst="rect">
            <a:avLst/>
          </a:prstGeom>
          <a:ln>
            <a:noFill/>
          </a:ln>
          <a:effectLst>
            <a:outerShdw blurRad="190500" algn="tl" rotWithShape="0">
              <a:srgbClr val="000000">
                <a:alpha val="70000"/>
              </a:srgbClr>
            </a:outerShdw>
          </a:effectLst>
        </p:spPr>
      </p:pic>
      <p:sp>
        <p:nvSpPr>
          <p:cNvPr id="14" name="Arrow: Right 13">
            <a:extLst>
              <a:ext uri="{FF2B5EF4-FFF2-40B4-BE49-F238E27FC236}">
                <a16:creationId xmlns:a16="http://schemas.microsoft.com/office/drawing/2014/main" id="{6864DB35-D6B6-BB44-C753-651E3BCCB5F4}"/>
              </a:ext>
            </a:extLst>
          </p:cNvPr>
          <p:cNvSpPr/>
          <p:nvPr/>
        </p:nvSpPr>
        <p:spPr>
          <a:xfrm>
            <a:off x="3514638" y="5437441"/>
            <a:ext cx="811365" cy="63535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F9F7BDF-BD88-3FD5-39BB-9E1914FF6845}"/>
              </a:ext>
            </a:extLst>
          </p:cNvPr>
          <p:cNvSpPr/>
          <p:nvPr/>
        </p:nvSpPr>
        <p:spPr>
          <a:xfrm>
            <a:off x="6255524" y="5121866"/>
            <a:ext cx="2203377" cy="126650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 </a:t>
            </a:r>
            <a:r>
              <a:rPr lang="en-US" altLang="zh-CN" b="1" dirty="0"/>
              <a:t>of</a:t>
            </a:r>
            <a:r>
              <a:rPr lang="en-US" b="1" dirty="0"/>
              <a:t> Elements</a:t>
            </a:r>
          </a:p>
          <a:p>
            <a:pPr algn="ctr"/>
            <a:r>
              <a:rPr lang="en-US" b="1" dirty="0"/>
              <a:t>+ Relationships</a:t>
            </a:r>
          </a:p>
        </p:txBody>
      </p:sp>
      <p:pic>
        <p:nvPicPr>
          <p:cNvPr id="19" name="Picture 18">
            <a:extLst>
              <a:ext uri="{FF2B5EF4-FFF2-40B4-BE49-F238E27FC236}">
                <a16:creationId xmlns:a16="http://schemas.microsoft.com/office/drawing/2014/main" id="{48E2FA69-01C8-D16A-51E2-AB153CC48A55}"/>
              </a:ext>
            </a:extLst>
          </p:cNvPr>
          <p:cNvPicPr>
            <a:picLocks noChangeAspect="1"/>
          </p:cNvPicPr>
          <p:nvPr/>
        </p:nvPicPr>
        <p:blipFill>
          <a:blip r:embed="rId6">
            <a:clrChange>
              <a:clrFrom>
                <a:srgbClr val="282828"/>
              </a:clrFrom>
              <a:clrTo>
                <a:srgbClr val="282828">
                  <a:alpha val="0"/>
                </a:srgbClr>
              </a:clrTo>
            </a:clrChange>
          </a:blip>
          <a:stretch>
            <a:fillRect/>
          </a:stretch>
        </p:blipFill>
        <p:spPr>
          <a:xfrm>
            <a:off x="11477537" y="37161"/>
            <a:ext cx="702678" cy="714689"/>
          </a:xfrm>
          <a:prstGeom prst="rect">
            <a:avLst/>
          </a:prstGeom>
        </p:spPr>
      </p:pic>
      <p:sp>
        <p:nvSpPr>
          <p:cNvPr id="9" name="Title 8">
            <a:extLst>
              <a:ext uri="{FF2B5EF4-FFF2-40B4-BE49-F238E27FC236}">
                <a16:creationId xmlns:a16="http://schemas.microsoft.com/office/drawing/2014/main" id="{C62BC032-227D-8ACF-8FFD-B1097C1DB5CA}"/>
              </a:ext>
            </a:extLst>
          </p:cNvPr>
          <p:cNvSpPr>
            <a:spLocks noGrp="1"/>
          </p:cNvSpPr>
          <p:nvPr>
            <p:ph type="ctrTitle"/>
          </p:nvPr>
        </p:nvSpPr>
        <p:spPr>
          <a:xfrm>
            <a:off x="1683523" y="763360"/>
            <a:ext cx="9144002" cy="757719"/>
          </a:xfrm>
        </p:spPr>
        <p:txBody>
          <a:bodyPr>
            <a:normAutofit/>
          </a:bodyPr>
          <a:lstStyle/>
          <a:p>
            <a:r>
              <a:rPr lang="en-US" b="1" dirty="0">
                <a:solidFill>
                  <a:schemeClr val="tx1">
                    <a:lumMod val="75000"/>
                  </a:schemeClr>
                </a:solidFill>
              </a:rPr>
              <a:t>Understand Archi CSV Export</a:t>
            </a:r>
          </a:p>
        </p:txBody>
      </p:sp>
      <p:sp>
        <p:nvSpPr>
          <p:cNvPr id="16" name="Rectangle 15">
            <a:extLst>
              <a:ext uri="{FF2B5EF4-FFF2-40B4-BE49-F238E27FC236}">
                <a16:creationId xmlns:a16="http://schemas.microsoft.com/office/drawing/2014/main" id="{EDEEA562-69D0-2B08-F7B0-4066A7ABD869}"/>
              </a:ext>
            </a:extLst>
          </p:cNvPr>
          <p:cNvSpPr/>
          <p:nvPr/>
        </p:nvSpPr>
        <p:spPr>
          <a:xfrm>
            <a:off x="2619910" y="2545450"/>
            <a:ext cx="6750121" cy="13895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66AE175-1D31-32FA-3F9B-C265A3CB4511}"/>
              </a:ext>
            </a:extLst>
          </p:cNvPr>
          <p:cNvSpPr txBox="1"/>
          <p:nvPr/>
        </p:nvSpPr>
        <p:spPr>
          <a:xfrm>
            <a:off x="2727455" y="1637599"/>
            <a:ext cx="7221672" cy="2970685"/>
          </a:xfrm>
          <a:prstGeom prst="rect">
            <a:avLst/>
          </a:prstGeom>
          <a:solidFill>
            <a:srgbClr val="F9F2D2">
              <a:alpha val="69804"/>
            </a:srgbClr>
          </a:solidFill>
        </p:spPr>
        <p:txBody>
          <a:bodyPr wrap="square" rtlCol="0">
            <a:spAutoFit/>
          </a:bodyPr>
          <a:lstStyle/>
          <a:p>
            <a:pPr marL="342900" indent="-342900">
              <a:lnSpc>
                <a:spcPct val="150000"/>
              </a:lnSpc>
              <a:buFont typeface="+mj-lt"/>
              <a:buAutoNum type="arabicPeriod"/>
            </a:pPr>
            <a:r>
              <a:rPr lang="en-US" sz="3200" dirty="0"/>
              <a:t>CSV Export </a:t>
            </a:r>
            <a:r>
              <a:rPr lang="en-US" altLang="zh-CN" sz="3200" dirty="0"/>
              <a:t>file structure</a:t>
            </a:r>
            <a:endParaRPr lang="en-US" sz="3200" dirty="0"/>
          </a:p>
          <a:p>
            <a:pPr marL="342900" indent="-342900">
              <a:lnSpc>
                <a:spcPct val="150000"/>
              </a:lnSpc>
              <a:buFont typeface="+mj-lt"/>
              <a:buAutoNum type="arabicPeriod"/>
            </a:pPr>
            <a:r>
              <a:rPr lang="en-US" sz="3200" dirty="0"/>
              <a:t>How to create the load elements.csv and relations.csv files?</a:t>
            </a:r>
          </a:p>
          <a:p>
            <a:pPr marL="342900" indent="-342900">
              <a:lnSpc>
                <a:spcPct val="150000"/>
              </a:lnSpc>
              <a:buFont typeface="+mj-lt"/>
              <a:buAutoNum type="arabicPeriod"/>
            </a:pPr>
            <a:r>
              <a:rPr lang="en-US" sz="3200" dirty="0"/>
              <a:t>How to load base one diagram?</a:t>
            </a:r>
          </a:p>
        </p:txBody>
      </p:sp>
    </p:spTree>
    <p:extLst>
      <p:ext uri="{BB962C8B-B14F-4D97-AF65-F5344CB8AC3E}">
        <p14:creationId xmlns:p14="http://schemas.microsoft.com/office/powerpoint/2010/main" val="34129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F2092-24EC-D09D-CF0C-C3916F7867B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5D89C0A-EFE3-92AB-C7F6-C5445CC1807C}"/>
              </a:ext>
            </a:extLst>
          </p:cNvPr>
          <p:cNvSpPr txBox="1"/>
          <p:nvPr/>
        </p:nvSpPr>
        <p:spPr>
          <a:xfrm>
            <a:off x="85725" y="37161"/>
            <a:ext cx="1478777" cy="584775"/>
          </a:xfrm>
          <a:prstGeom prst="rect">
            <a:avLst/>
          </a:prstGeom>
          <a:noFill/>
        </p:spPr>
        <p:txBody>
          <a:bodyPr wrap="square" rtlCol="0">
            <a:spAutoFit/>
          </a:bodyPr>
          <a:lstStyle/>
          <a:p>
            <a:pPr algn="ctr"/>
            <a:r>
              <a:rPr lang="en-US" sz="3200" dirty="0">
                <a:latin typeface="Algerian" panose="04020705040A02060702" pitchFamily="82" charset="0"/>
              </a:rPr>
              <a:t>3 of 3</a:t>
            </a:r>
          </a:p>
        </p:txBody>
      </p:sp>
      <p:pic>
        <p:nvPicPr>
          <p:cNvPr id="5" name="Picture 4">
            <a:extLst>
              <a:ext uri="{FF2B5EF4-FFF2-40B4-BE49-F238E27FC236}">
                <a16:creationId xmlns:a16="http://schemas.microsoft.com/office/drawing/2014/main" id="{D703756F-9E0F-1452-77D3-5A658CD79B18}"/>
              </a:ext>
            </a:extLst>
          </p:cNvPr>
          <p:cNvPicPr>
            <a:picLocks noChangeAspect="1"/>
          </p:cNvPicPr>
          <p:nvPr/>
        </p:nvPicPr>
        <p:blipFill>
          <a:blip r:embed="rId3">
            <a:alphaModFix amt="70000"/>
          </a:blip>
          <a:stretch>
            <a:fillRect/>
          </a:stretch>
        </p:blipFill>
        <p:spPr>
          <a:xfrm>
            <a:off x="85725" y="1674828"/>
            <a:ext cx="2335507" cy="2381820"/>
          </a:xfrm>
          <a:prstGeom prst="rect">
            <a:avLst/>
          </a:prstGeom>
          <a:ln>
            <a:noFill/>
          </a:ln>
          <a:effectLst>
            <a:softEdge rad="112500"/>
          </a:effectLst>
        </p:spPr>
      </p:pic>
      <p:pic>
        <p:nvPicPr>
          <p:cNvPr id="6" name="Picture 5" descr="A blue hexagon with white lines&#10;&#10;AI-generated content may be incorrect.">
            <a:extLst>
              <a:ext uri="{FF2B5EF4-FFF2-40B4-BE49-F238E27FC236}">
                <a16:creationId xmlns:a16="http://schemas.microsoft.com/office/drawing/2014/main" id="{0FB27852-C060-21BB-63AC-E54D535FD1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77259">
            <a:off x="317702" y="2554315"/>
            <a:ext cx="1044024" cy="1044024"/>
          </a:xfrm>
          <a:prstGeom prst="rect">
            <a:avLst/>
          </a:prstGeom>
          <a:ln>
            <a:noFill/>
          </a:ln>
          <a:effectLst>
            <a:outerShdw blurRad="190500" algn="tl" rotWithShape="0">
              <a:srgbClr val="000000">
                <a:alpha val="70000"/>
              </a:srgbClr>
            </a:outerShdw>
          </a:effectLst>
        </p:spPr>
      </p:pic>
      <p:pic>
        <p:nvPicPr>
          <p:cNvPr id="11" name="Picture 10" descr="A blue hexagon with white lines&#10;&#10;AI-generated content may be incorrect.">
            <a:extLst>
              <a:ext uri="{FF2B5EF4-FFF2-40B4-BE49-F238E27FC236}">
                <a16:creationId xmlns:a16="http://schemas.microsoft.com/office/drawing/2014/main" id="{2833954B-55BC-6A9E-0A50-D6CA12FB87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201" y="5121866"/>
            <a:ext cx="1266509" cy="126650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9465FDC2-DF5C-A41E-AB6D-E078094C808C}"/>
              </a:ext>
            </a:extLst>
          </p:cNvPr>
          <p:cNvPicPr>
            <a:picLocks noChangeAspect="1"/>
          </p:cNvPicPr>
          <p:nvPr/>
        </p:nvPicPr>
        <p:blipFill>
          <a:blip r:embed="rId5"/>
          <a:stretch>
            <a:fillRect/>
          </a:stretch>
        </p:blipFill>
        <p:spPr>
          <a:xfrm>
            <a:off x="4479931" y="4944288"/>
            <a:ext cx="1621665" cy="1621665"/>
          </a:xfrm>
          <a:prstGeom prst="rect">
            <a:avLst/>
          </a:prstGeom>
        </p:spPr>
      </p:pic>
      <p:pic>
        <p:nvPicPr>
          <p:cNvPr id="13" name="Picture 12" descr="A blue hexagon with white lines&#10;&#10;AI-generated content may be incorrect.">
            <a:extLst>
              <a:ext uri="{FF2B5EF4-FFF2-40B4-BE49-F238E27FC236}">
                <a16:creationId xmlns:a16="http://schemas.microsoft.com/office/drawing/2014/main" id="{816238D6-5703-D4CF-04D6-F3F2284C6E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2831" y="5121866"/>
            <a:ext cx="1266509" cy="1266509"/>
          </a:xfrm>
          <a:prstGeom prst="rect">
            <a:avLst/>
          </a:prstGeom>
          <a:ln>
            <a:noFill/>
          </a:ln>
          <a:effectLst>
            <a:outerShdw blurRad="190500" algn="tl" rotWithShape="0">
              <a:srgbClr val="000000">
                <a:alpha val="70000"/>
              </a:srgbClr>
            </a:outerShdw>
          </a:effectLst>
        </p:spPr>
      </p:pic>
      <p:sp>
        <p:nvSpPr>
          <p:cNvPr id="14" name="Arrow: Right 13">
            <a:extLst>
              <a:ext uri="{FF2B5EF4-FFF2-40B4-BE49-F238E27FC236}">
                <a16:creationId xmlns:a16="http://schemas.microsoft.com/office/drawing/2014/main" id="{232924CF-C856-EDEA-B6FC-56852B1175BE}"/>
              </a:ext>
            </a:extLst>
          </p:cNvPr>
          <p:cNvSpPr/>
          <p:nvPr/>
        </p:nvSpPr>
        <p:spPr>
          <a:xfrm>
            <a:off x="3514638" y="5437441"/>
            <a:ext cx="811365" cy="63535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BEA2F8A8-8AE4-A1B0-CCBC-3EE674CDC04D}"/>
              </a:ext>
            </a:extLst>
          </p:cNvPr>
          <p:cNvSpPr/>
          <p:nvPr/>
        </p:nvSpPr>
        <p:spPr>
          <a:xfrm>
            <a:off x="6255524" y="5121866"/>
            <a:ext cx="2203377" cy="126650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 </a:t>
            </a:r>
            <a:r>
              <a:rPr lang="en-US" altLang="zh-CN" b="1" dirty="0"/>
              <a:t>of</a:t>
            </a:r>
            <a:r>
              <a:rPr lang="en-US" b="1" dirty="0"/>
              <a:t> Elements</a:t>
            </a:r>
          </a:p>
          <a:p>
            <a:pPr algn="ctr"/>
            <a:r>
              <a:rPr lang="en-US" b="1" dirty="0"/>
              <a:t>+ Relationships</a:t>
            </a:r>
          </a:p>
        </p:txBody>
      </p:sp>
      <p:pic>
        <p:nvPicPr>
          <p:cNvPr id="19" name="Picture 18">
            <a:extLst>
              <a:ext uri="{FF2B5EF4-FFF2-40B4-BE49-F238E27FC236}">
                <a16:creationId xmlns:a16="http://schemas.microsoft.com/office/drawing/2014/main" id="{DBF5E40D-5EB3-F65A-3839-5A17EDC05F89}"/>
              </a:ext>
            </a:extLst>
          </p:cNvPr>
          <p:cNvPicPr>
            <a:picLocks noChangeAspect="1"/>
          </p:cNvPicPr>
          <p:nvPr/>
        </p:nvPicPr>
        <p:blipFill>
          <a:blip r:embed="rId6">
            <a:clrChange>
              <a:clrFrom>
                <a:srgbClr val="282828"/>
              </a:clrFrom>
              <a:clrTo>
                <a:srgbClr val="282828">
                  <a:alpha val="0"/>
                </a:srgbClr>
              </a:clrTo>
            </a:clrChange>
          </a:blip>
          <a:stretch>
            <a:fillRect/>
          </a:stretch>
        </p:blipFill>
        <p:spPr>
          <a:xfrm>
            <a:off x="11477537" y="37161"/>
            <a:ext cx="702678" cy="714689"/>
          </a:xfrm>
          <a:prstGeom prst="rect">
            <a:avLst/>
          </a:prstGeom>
        </p:spPr>
      </p:pic>
      <p:sp>
        <p:nvSpPr>
          <p:cNvPr id="9" name="Title 8">
            <a:extLst>
              <a:ext uri="{FF2B5EF4-FFF2-40B4-BE49-F238E27FC236}">
                <a16:creationId xmlns:a16="http://schemas.microsoft.com/office/drawing/2014/main" id="{40422D03-3AC8-777B-4DEB-A2413590B2C5}"/>
              </a:ext>
            </a:extLst>
          </p:cNvPr>
          <p:cNvSpPr>
            <a:spLocks noGrp="1"/>
          </p:cNvSpPr>
          <p:nvPr>
            <p:ph type="ctrTitle"/>
          </p:nvPr>
        </p:nvSpPr>
        <p:spPr>
          <a:xfrm>
            <a:off x="1683523" y="763360"/>
            <a:ext cx="9144002" cy="757719"/>
          </a:xfrm>
        </p:spPr>
        <p:txBody>
          <a:bodyPr>
            <a:normAutofit/>
          </a:bodyPr>
          <a:lstStyle/>
          <a:p>
            <a:r>
              <a:rPr lang="en-US" b="1" dirty="0">
                <a:solidFill>
                  <a:schemeClr val="tx1">
                    <a:lumMod val="75000"/>
                  </a:schemeClr>
                </a:solidFill>
              </a:rPr>
              <a:t>Understand Archi CSV Export</a:t>
            </a:r>
          </a:p>
        </p:txBody>
      </p:sp>
      <p:sp>
        <p:nvSpPr>
          <p:cNvPr id="16" name="Rectangle 15">
            <a:extLst>
              <a:ext uri="{FF2B5EF4-FFF2-40B4-BE49-F238E27FC236}">
                <a16:creationId xmlns:a16="http://schemas.microsoft.com/office/drawing/2014/main" id="{D8CABDEC-B124-EA80-B02A-CBEFD3C4F795}"/>
              </a:ext>
            </a:extLst>
          </p:cNvPr>
          <p:cNvSpPr/>
          <p:nvPr/>
        </p:nvSpPr>
        <p:spPr>
          <a:xfrm>
            <a:off x="2619910" y="4045481"/>
            <a:ext cx="6750121" cy="51624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98DE33F-3BE9-EECD-4B4F-F2802DD7CDD4}"/>
              </a:ext>
            </a:extLst>
          </p:cNvPr>
          <p:cNvSpPr txBox="1"/>
          <p:nvPr/>
        </p:nvSpPr>
        <p:spPr>
          <a:xfrm>
            <a:off x="2727455" y="1637599"/>
            <a:ext cx="7221672" cy="2970685"/>
          </a:xfrm>
          <a:prstGeom prst="rect">
            <a:avLst/>
          </a:prstGeom>
          <a:solidFill>
            <a:srgbClr val="F9F2D2">
              <a:alpha val="69804"/>
            </a:srgbClr>
          </a:solidFill>
        </p:spPr>
        <p:txBody>
          <a:bodyPr wrap="square" rtlCol="0">
            <a:spAutoFit/>
          </a:bodyPr>
          <a:lstStyle/>
          <a:p>
            <a:pPr marL="342900" indent="-342900">
              <a:lnSpc>
                <a:spcPct val="150000"/>
              </a:lnSpc>
              <a:buFont typeface="+mj-lt"/>
              <a:buAutoNum type="arabicPeriod"/>
            </a:pPr>
            <a:r>
              <a:rPr lang="en-US" sz="3200" dirty="0"/>
              <a:t>CSV Export </a:t>
            </a:r>
            <a:r>
              <a:rPr lang="en-US" altLang="zh-CN" sz="3200" dirty="0"/>
              <a:t>file structure</a:t>
            </a:r>
            <a:endParaRPr lang="en-US" sz="3200" dirty="0"/>
          </a:p>
          <a:p>
            <a:pPr marL="342900" indent="-342900">
              <a:lnSpc>
                <a:spcPct val="150000"/>
              </a:lnSpc>
              <a:buFont typeface="+mj-lt"/>
              <a:buAutoNum type="arabicPeriod"/>
            </a:pPr>
            <a:r>
              <a:rPr lang="en-US" sz="3200" dirty="0"/>
              <a:t>How to create the load elements.csv and relations.csv files?</a:t>
            </a:r>
          </a:p>
          <a:p>
            <a:pPr marL="342900" indent="-342900">
              <a:lnSpc>
                <a:spcPct val="150000"/>
              </a:lnSpc>
              <a:buFont typeface="+mj-lt"/>
              <a:buAutoNum type="arabicPeriod"/>
            </a:pPr>
            <a:r>
              <a:rPr lang="en-US" sz="3200" dirty="0"/>
              <a:t>How to load base one diagram?</a:t>
            </a:r>
          </a:p>
        </p:txBody>
      </p:sp>
    </p:spTree>
    <p:extLst>
      <p:ext uri="{BB962C8B-B14F-4D97-AF65-F5344CB8AC3E}">
        <p14:creationId xmlns:p14="http://schemas.microsoft.com/office/powerpoint/2010/main" val="146131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p:txBody>
          <a:bodyP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p:txBody>
          <a:bodyPr anchor="ctr">
            <a:normAutofit fontScale="77500" lnSpcReduction="20000"/>
          </a:bodyPr>
          <a:lstStyle/>
          <a:p>
            <a:r>
              <a:rPr lang="en-US" sz="4800" dirty="0"/>
              <a:t>2.1 Motivation View (Goals View) – Figure 03</a:t>
            </a:r>
          </a:p>
        </p:txBody>
      </p:sp>
      <p:sp>
        <p:nvSpPr>
          <p:cNvPr id="4" name="TextBox 3">
            <a:extLst>
              <a:ext uri="{FF2B5EF4-FFF2-40B4-BE49-F238E27FC236}">
                <a16:creationId xmlns:a16="http://schemas.microsoft.com/office/drawing/2014/main" id="{07551787-77E4-31DD-E24F-72D1EFF1F533}"/>
              </a:ext>
            </a:extLst>
          </p:cNvPr>
          <p:cNvSpPr txBox="1"/>
          <p:nvPr/>
        </p:nvSpPr>
        <p:spPr>
          <a:xfrm>
            <a:off x="0" y="0"/>
            <a:ext cx="1686680" cy="1107996"/>
          </a:xfrm>
          <a:prstGeom prst="rect">
            <a:avLst/>
          </a:prstGeom>
          <a:noFill/>
        </p:spPr>
        <p:txBody>
          <a:bodyPr wrap="none" rtlCol="0">
            <a:spAutoFit/>
          </a:bodyPr>
          <a:lstStyle/>
          <a:p>
            <a:pPr algn="ctr"/>
            <a:r>
              <a:rPr lang="en-US" sz="6600" dirty="0">
                <a:latin typeface="Algerian" panose="04020705040A02060702" pitchFamily="82" charset="0"/>
              </a:rPr>
              <a:t>003</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12690F5D-5414-F68C-506B-7C68FA7AD455}"/>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771650" y="186485"/>
            <a:ext cx="10191750" cy="404261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7530F3-D435-AC16-E57B-05266C44017E}"/>
              </a:ext>
            </a:extLst>
          </p:cNvPr>
          <p:cNvPicPr>
            <a:picLocks noChangeAspect="1"/>
          </p:cNvPicPr>
          <p:nvPr/>
        </p:nvPicPr>
        <p:blipFill>
          <a:blip r:embed="rId5"/>
          <a:stretch>
            <a:fillRect/>
          </a:stretch>
        </p:blipFill>
        <p:spPr>
          <a:xfrm>
            <a:off x="7262196" y="1281113"/>
            <a:ext cx="4754884" cy="38338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264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p:txBody>
          <a:bodyP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p:txBody>
          <a:bodyPr anchor="ctr">
            <a:normAutofit fontScale="77500" lnSpcReduction="20000"/>
          </a:bodyPr>
          <a:lstStyle/>
          <a:p>
            <a:r>
              <a:rPr lang="en-US" sz="4800" dirty="0"/>
              <a:t>2.1 Motivation View (Goals View) – Figure 04</a:t>
            </a:r>
          </a:p>
        </p:txBody>
      </p:sp>
      <p:sp>
        <p:nvSpPr>
          <p:cNvPr id="4" name="TextBox 3">
            <a:extLst>
              <a:ext uri="{FF2B5EF4-FFF2-40B4-BE49-F238E27FC236}">
                <a16:creationId xmlns:a16="http://schemas.microsoft.com/office/drawing/2014/main" id="{07551787-77E4-31DD-E24F-72D1EFF1F533}"/>
              </a:ext>
            </a:extLst>
          </p:cNvPr>
          <p:cNvSpPr txBox="1"/>
          <p:nvPr/>
        </p:nvSpPr>
        <p:spPr>
          <a:xfrm>
            <a:off x="1" y="0"/>
            <a:ext cx="1686679" cy="1107996"/>
          </a:xfrm>
          <a:prstGeom prst="rect">
            <a:avLst/>
          </a:prstGeom>
          <a:noFill/>
        </p:spPr>
        <p:txBody>
          <a:bodyPr wrap="none" rtlCol="0">
            <a:spAutoFit/>
          </a:bodyPr>
          <a:lstStyle/>
          <a:p>
            <a:pPr algn="ctr"/>
            <a:r>
              <a:rPr lang="en-US" sz="6600" dirty="0">
                <a:latin typeface="Algerian" panose="04020705040A02060702" pitchFamily="82" charset="0"/>
              </a:rPr>
              <a:t>004</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8" name="Picture 7">
            <a:extLst>
              <a:ext uri="{FF2B5EF4-FFF2-40B4-BE49-F238E27FC236}">
                <a16:creationId xmlns:a16="http://schemas.microsoft.com/office/drawing/2014/main" id="{E6CA2617-A24F-4D3C-1AE1-A52F40127019}"/>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522413" y="533946"/>
            <a:ext cx="10277475" cy="4048788"/>
          </a:xfrm>
          <a:prstGeom prst="rect">
            <a:avLst/>
          </a:prstGeom>
        </p:spPr>
      </p:pic>
      <p:pic>
        <p:nvPicPr>
          <p:cNvPr id="11" name="Picture 10">
            <a:extLst>
              <a:ext uri="{FF2B5EF4-FFF2-40B4-BE49-F238E27FC236}">
                <a16:creationId xmlns:a16="http://schemas.microsoft.com/office/drawing/2014/main" id="{81C53E75-1A2E-86F8-A9C4-D99BFCDD7C18}"/>
              </a:ext>
            </a:extLst>
          </p:cNvPr>
          <p:cNvPicPr>
            <a:picLocks noChangeAspect="1"/>
          </p:cNvPicPr>
          <p:nvPr/>
        </p:nvPicPr>
        <p:blipFill>
          <a:blip r:embed="rId5"/>
          <a:stretch>
            <a:fillRect/>
          </a:stretch>
        </p:blipFill>
        <p:spPr>
          <a:xfrm>
            <a:off x="7639050" y="1829553"/>
            <a:ext cx="4381500" cy="3352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3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7507-70A2-6A2E-7607-BCADCE3EF830}"/>
              </a:ext>
            </a:extLst>
          </p:cNvPr>
          <p:cNvSpPr>
            <a:spLocks noGrp="1"/>
          </p:cNvSpPr>
          <p:nvPr>
            <p:ph type="ctrTitle"/>
          </p:nvPr>
        </p:nvSpPr>
        <p:spPr/>
        <p:txBody>
          <a:bodyPr/>
          <a:lstStyle/>
          <a:p>
            <a:r>
              <a:rPr lang="en-US" dirty="0"/>
              <a:t>ArchiMate Cookbook</a:t>
            </a:r>
          </a:p>
        </p:txBody>
      </p:sp>
      <p:sp>
        <p:nvSpPr>
          <p:cNvPr id="3" name="Subtitle 2">
            <a:extLst>
              <a:ext uri="{FF2B5EF4-FFF2-40B4-BE49-F238E27FC236}">
                <a16:creationId xmlns:a16="http://schemas.microsoft.com/office/drawing/2014/main" id="{71D5B2D2-67BF-CE0B-C5C9-D9E0EDFE7357}"/>
              </a:ext>
            </a:extLst>
          </p:cNvPr>
          <p:cNvSpPr>
            <a:spLocks noGrp="1"/>
          </p:cNvSpPr>
          <p:nvPr>
            <p:ph type="subTitle" idx="1"/>
          </p:nvPr>
        </p:nvSpPr>
        <p:spPr/>
        <p:txBody>
          <a:bodyPr anchor="ctr">
            <a:normAutofit fontScale="70000" lnSpcReduction="20000"/>
          </a:bodyPr>
          <a:lstStyle/>
          <a:p>
            <a:r>
              <a:rPr lang="en-US" sz="4800" dirty="0"/>
              <a:t>2.2 Business Model View – 2.2.1 BMC Figure 05</a:t>
            </a:r>
          </a:p>
        </p:txBody>
      </p:sp>
      <p:sp>
        <p:nvSpPr>
          <p:cNvPr id="4" name="TextBox 3">
            <a:extLst>
              <a:ext uri="{FF2B5EF4-FFF2-40B4-BE49-F238E27FC236}">
                <a16:creationId xmlns:a16="http://schemas.microsoft.com/office/drawing/2014/main" id="{07551787-77E4-31DD-E24F-72D1EFF1F533}"/>
              </a:ext>
            </a:extLst>
          </p:cNvPr>
          <p:cNvSpPr txBox="1"/>
          <p:nvPr/>
        </p:nvSpPr>
        <p:spPr>
          <a:xfrm>
            <a:off x="9526" y="9525"/>
            <a:ext cx="1686679" cy="1107996"/>
          </a:xfrm>
          <a:prstGeom prst="rect">
            <a:avLst/>
          </a:prstGeom>
          <a:noFill/>
        </p:spPr>
        <p:txBody>
          <a:bodyPr wrap="none" rtlCol="0">
            <a:spAutoFit/>
          </a:bodyPr>
          <a:lstStyle/>
          <a:p>
            <a:pPr algn="ctr"/>
            <a:r>
              <a:rPr lang="en-US" sz="6600" dirty="0">
                <a:latin typeface="Algerian" panose="04020705040A02060702" pitchFamily="82" charset="0"/>
              </a:rPr>
              <a:t>005</a:t>
            </a:r>
          </a:p>
        </p:txBody>
      </p:sp>
      <p:pic>
        <p:nvPicPr>
          <p:cNvPr id="5" name="Picture 4">
            <a:extLst>
              <a:ext uri="{FF2B5EF4-FFF2-40B4-BE49-F238E27FC236}">
                <a16:creationId xmlns:a16="http://schemas.microsoft.com/office/drawing/2014/main" id="{71A18004-6124-9B80-1A82-B665C2E5A598}"/>
              </a:ext>
            </a:extLst>
          </p:cNvPr>
          <p:cNvPicPr>
            <a:picLocks noChangeAspect="1"/>
          </p:cNvPicPr>
          <p:nvPr/>
        </p:nvPicPr>
        <p:blipFill>
          <a:blip r:embed="rId3">
            <a:alphaModFix amt="70000"/>
          </a:blip>
          <a:stretch>
            <a:fillRect/>
          </a:stretch>
        </p:blipFill>
        <p:spPr>
          <a:xfrm>
            <a:off x="0" y="1179528"/>
            <a:ext cx="2335507" cy="2381820"/>
          </a:xfrm>
          <a:prstGeom prst="rect">
            <a:avLst/>
          </a:prstGeom>
          <a:ln>
            <a:noFill/>
          </a:ln>
          <a:effectLst>
            <a:softEdge rad="112500"/>
          </a:effectLst>
        </p:spPr>
      </p:pic>
      <p:pic>
        <p:nvPicPr>
          <p:cNvPr id="7" name="Picture 6">
            <a:extLst>
              <a:ext uri="{FF2B5EF4-FFF2-40B4-BE49-F238E27FC236}">
                <a16:creationId xmlns:a16="http://schemas.microsoft.com/office/drawing/2014/main" id="{667FE0DC-FF15-340C-1A70-A7731724BA76}"/>
              </a:ext>
            </a:extLst>
          </p:cNvPr>
          <p:cNvPicPr>
            <a:picLocks noChangeAspect="1"/>
          </p:cNvPicPr>
          <p:nvPr/>
        </p:nvPicPr>
        <p:blipFill>
          <a:blip r:embed="rId4">
            <a:clrChange>
              <a:clrFrom>
                <a:srgbClr val="F9F9F8"/>
              </a:clrFrom>
              <a:clrTo>
                <a:srgbClr val="F9F9F8">
                  <a:alpha val="0"/>
                </a:srgbClr>
              </a:clrTo>
            </a:clrChange>
          </a:blip>
          <a:stretch>
            <a:fillRect/>
          </a:stretch>
        </p:blipFill>
        <p:spPr>
          <a:xfrm>
            <a:off x="1847849" y="152400"/>
            <a:ext cx="9991725" cy="4441141"/>
          </a:xfrm>
          <a:prstGeom prst="rect">
            <a:avLst/>
          </a:prstGeom>
        </p:spPr>
      </p:pic>
      <p:pic>
        <p:nvPicPr>
          <p:cNvPr id="10" name="Picture 9">
            <a:extLst>
              <a:ext uri="{FF2B5EF4-FFF2-40B4-BE49-F238E27FC236}">
                <a16:creationId xmlns:a16="http://schemas.microsoft.com/office/drawing/2014/main" id="{96CA72D2-64D0-0DB7-A125-36883FA0F5A2}"/>
              </a:ext>
            </a:extLst>
          </p:cNvPr>
          <p:cNvPicPr>
            <a:picLocks noChangeAspect="1"/>
          </p:cNvPicPr>
          <p:nvPr/>
        </p:nvPicPr>
        <p:blipFill>
          <a:blip r:embed="rId5"/>
          <a:stretch>
            <a:fillRect/>
          </a:stretch>
        </p:blipFill>
        <p:spPr>
          <a:xfrm>
            <a:off x="7046604" y="1743075"/>
            <a:ext cx="4792970" cy="3371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834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84.potx" id="{22E7A37F-2161-4E4B-A340-BF7CA314E3E5}" vid="{F2416EA9-E215-4704-9EB2-B7658E7031A3}"/>
    </a:ext>
  </a:extLst>
</a:theme>
</file>

<file path=ppt/theme/theme2.xml><?xml version="1.0" encoding="utf-8"?>
<a:theme xmlns:a="http://schemas.openxmlformats.org/drawingml/2006/main" name="Office Theme">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banded nature presentation with mountain sunrise photo (widescreen)</Template>
  <TotalTime>22238</TotalTime>
  <Words>1514</Words>
  <Application>Microsoft Office PowerPoint</Application>
  <PresentationFormat>Widescreen</PresentationFormat>
  <Paragraphs>336</Paragraphs>
  <Slides>68</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Udemy Sans</vt:lpstr>
      <vt:lpstr>Algerian</vt:lpstr>
      <vt:lpstr>Amasis MT Pro Black</vt:lpstr>
      <vt:lpstr>Aptos Narrow</vt:lpstr>
      <vt:lpstr>Arial</vt:lpstr>
      <vt:lpstr>Corbel</vt:lpstr>
      <vt:lpstr>Euphemia</vt:lpstr>
      <vt:lpstr>Banded Design Blue 16x9</vt:lpstr>
      <vt:lpstr>ArchiMate Cookbook in Action</vt:lpstr>
      <vt:lpstr>PowerPoint Presentation</vt:lpstr>
      <vt:lpstr>PowerPoint Presentation</vt:lpstr>
      <vt:lpstr>PowerPoint Presentation</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ArchiMate Cookbook</vt:lpstr>
      <vt:lpstr>How to Load Large Volume of Elements with Relationships through CSV Export/Import?</vt:lpstr>
      <vt:lpstr>Steps of CSV Export/Import</vt:lpstr>
      <vt:lpstr>Understand Archi CSV Export</vt:lpstr>
      <vt:lpstr>Understand Archi CSV Export</vt:lpstr>
      <vt:lpstr>Understand Archi CSV Export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Zhao Xiaoqi</dc:creator>
  <cp:lastModifiedBy>Xiaoqi Zhao</cp:lastModifiedBy>
  <cp:revision>150</cp:revision>
  <dcterms:created xsi:type="dcterms:W3CDTF">2024-08-14T01:35:17Z</dcterms:created>
  <dcterms:modified xsi:type="dcterms:W3CDTF">2025-06-08T12:02:09Z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540963-e559-4020-8a90-fe8a502c2801_Enabled">
    <vt:lpwstr>true</vt:lpwstr>
  </property>
  <property fmtid="{D5CDD505-2E9C-101B-9397-08002B2CF9AE}" pid="3" name="MSIP_Label_19540963-e559-4020-8a90-fe8a502c2801_SetDate">
    <vt:lpwstr>2024-08-14T01:37:10Z</vt:lpwstr>
  </property>
  <property fmtid="{D5CDD505-2E9C-101B-9397-08002B2CF9AE}" pid="4" name="MSIP_Label_19540963-e559-4020-8a90-fe8a502c2801_Method">
    <vt:lpwstr>Standard</vt:lpwstr>
  </property>
  <property fmtid="{D5CDD505-2E9C-101B-9397-08002B2CF9AE}" pid="5" name="MSIP_Label_19540963-e559-4020-8a90-fe8a502c2801_Name">
    <vt:lpwstr>19540963-e559-4020-8a90-fe8a502c2801</vt:lpwstr>
  </property>
  <property fmtid="{D5CDD505-2E9C-101B-9397-08002B2CF9AE}" pid="6" name="MSIP_Label_19540963-e559-4020-8a90-fe8a502c2801_SiteId">
    <vt:lpwstr>f25493ae-1c98-41d7-8a33-0be75f5fe603</vt:lpwstr>
  </property>
  <property fmtid="{D5CDD505-2E9C-101B-9397-08002B2CF9AE}" pid="7" name="MSIP_Label_19540963-e559-4020-8a90-fe8a502c2801_ActionId">
    <vt:lpwstr>29b36e32-933c-4b69-8bc3-4151765a3958</vt:lpwstr>
  </property>
  <property fmtid="{D5CDD505-2E9C-101B-9397-08002B2CF9AE}" pid="8" name="MSIP_Label_19540963-e559-4020-8a90-fe8a502c2801_ContentBits">
    <vt:lpwstr>0</vt:lpwstr>
  </property>
</Properties>
</file>